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850" y="6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jpg>
</file>

<file path=ppt/media/image4.png>
</file>

<file path=ppt/media/image5.png>
</file>

<file path=ppt/media/image6.jp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9" name="Google Shape;31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9" name="Google Shape;34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9" name="Google Shape;35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8" name="Google Shape;368;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0" name="Google Shape;16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 name="Google Shape;17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2" name="Google Shape;20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5" name="Google Shape;26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8" name="Google Shape;28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p:nvPr/>
        </p:nvSpPr>
        <p:spPr>
          <a:xfrm>
            <a:off x="-1524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85" name="Google Shape;85;p13"/>
          <p:cNvSpPr/>
          <p:nvPr/>
        </p:nvSpPr>
        <p:spPr>
          <a:xfrm>
            <a:off x="9250960" y="6920289"/>
            <a:ext cx="9021800" cy="3366711"/>
          </a:xfrm>
          <a:custGeom>
            <a:avLst/>
            <a:gdLst/>
            <a:ahLst/>
            <a:cxnLst/>
            <a:rect l="l" t="t" r="r" b="b"/>
            <a:pathLst>
              <a:path w="10317200" h="4088191" extrusionOk="0">
                <a:moveTo>
                  <a:pt x="0" y="0"/>
                </a:moveTo>
                <a:lnTo>
                  <a:pt x="10317200" y="0"/>
                </a:lnTo>
                <a:lnTo>
                  <a:pt x="10317200" y="4088190"/>
                </a:lnTo>
                <a:lnTo>
                  <a:pt x="0" y="4088190"/>
                </a:lnTo>
                <a:lnTo>
                  <a:pt x="0" y="0"/>
                </a:lnTo>
                <a:close/>
              </a:path>
            </a:pathLst>
          </a:custGeom>
          <a:blipFill rotWithShape="1">
            <a:blip r:embed="rId4">
              <a:alphaModFix/>
            </a:blip>
            <a:stretch>
              <a:fillRect/>
            </a:stretch>
          </a:blipFill>
          <a:ln>
            <a:noFill/>
          </a:ln>
        </p:spPr>
      </p:sp>
      <p:sp>
        <p:nvSpPr>
          <p:cNvPr id="86" name="Google Shape;86;p13"/>
          <p:cNvSpPr/>
          <p:nvPr/>
        </p:nvSpPr>
        <p:spPr>
          <a:xfrm>
            <a:off x="9365226" y="920544"/>
            <a:ext cx="7699544" cy="6719119"/>
          </a:xfrm>
          <a:prstGeom prst="rect">
            <a:avLst/>
          </a:prstGeom>
          <a:noFill/>
          <a:ln>
            <a:noFill/>
          </a:ln>
        </p:spPr>
        <p:txBody>
          <a:bodyPr spcFirstLastPara="1" wrap="square" lIns="91425" tIns="45700" rIns="91425" bIns="45700" anchor="t" anchorCtr="0">
            <a:noAutofit/>
          </a:bodyPr>
          <a:lstStyle/>
          <a:p>
            <a:pPr lvl="0"/>
            <a:r>
              <a:rPr lang="en-US" sz="7200" dirty="0">
                <a:solidFill>
                  <a:schemeClr val="lt1"/>
                </a:solidFill>
                <a:latin typeface="Impact"/>
                <a:ea typeface="Impact"/>
                <a:cs typeface="Impact"/>
                <a:sym typeface="Impact"/>
              </a:rPr>
              <a:t>Lung Cancer Detection using Convolutional Neural Network</a:t>
            </a:r>
            <a:endParaRPr sz="7200" b="1" dirty="0">
              <a:solidFill>
                <a:schemeClr val="lt1"/>
              </a:solidFill>
              <a:latin typeface="Impact"/>
              <a:ea typeface="Impact"/>
              <a:cs typeface="Impact"/>
              <a:sym typeface="Impact"/>
            </a:endParaRPr>
          </a:p>
        </p:txBody>
      </p:sp>
      <p:sp>
        <p:nvSpPr>
          <p:cNvPr id="2" name="Rectangle 1">
            <a:extLst>
              <a:ext uri="{FF2B5EF4-FFF2-40B4-BE49-F238E27FC236}">
                <a16:creationId xmlns:a16="http://schemas.microsoft.com/office/drawing/2014/main" id="{07985496-B921-DD5E-6533-78D11A6073E4}"/>
              </a:ext>
            </a:extLst>
          </p:cNvPr>
          <p:cNvSpPr/>
          <p:nvPr/>
        </p:nvSpPr>
        <p:spPr>
          <a:xfrm>
            <a:off x="15240" y="8177980"/>
            <a:ext cx="4837471" cy="21090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b="1" dirty="0"/>
              <a:t>BY:ATANU MONDAL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6"/>
                                        </p:tgtEl>
                                        <p:attrNameLst>
                                          <p:attrName>style.visibility</p:attrName>
                                        </p:attrNameLst>
                                      </p:cBhvr>
                                      <p:to>
                                        <p:strVal val="visible"/>
                                      </p:to>
                                    </p:set>
                                    <p:anim calcmode="lin" valueType="num">
                                      <p:cBhvr additive="base">
                                        <p:cTn id="7" dur="500"/>
                                        <p:tgtEl>
                                          <p:spTgt spid="8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22"/>
          <p:cNvSpPr/>
          <p:nvPr/>
        </p:nvSpPr>
        <p:spPr>
          <a:xfrm>
            <a:off x="0" y="0"/>
            <a:ext cx="18592800" cy="105156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txBody>
          <a:bodyPr/>
          <a:lstStyle/>
          <a:p>
            <a:endParaRPr lang="en-IN" dirty="0"/>
          </a:p>
        </p:txBody>
      </p:sp>
      <p:sp>
        <p:nvSpPr>
          <p:cNvPr id="322" name="Google Shape;322;p22"/>
          <p:cNvSpPr/>
          <p:nvPr/>
        </p:nvSpPr>
        <p:spPr>
          <a:xfrm>
            <a:off x="1946787" y="188124"/>
            <a:ext cx="15131845" cy="646331"/>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SINGLE IMAGE PREDICTION-MODEL OUTPUT EXAMPLE</a:t>
            </a:r>
            <a:endParaRPr sz="4000" b="1" i="0" u="none" strike="noStrike" cap="none" dirty="0">
              <a:solidFill>
                <a:schemeClr val="lt1"/>
              </a:solidFill>
              <a:latin typeface="Times New Roman"/>
              <a:ea typeface="Times New Roman"/>
              <a:cs typeface="Times New Roman"/>
              <a:sym typeface="Times New Roman"/>
            </a:endParaRPr>
          </a:p>
        </p:txBody>
      </p:sp>
      <p:sp>
        <p:nvSpPr>
          <p:cNvPr id="323" name="Google Shape;323;p22"/>
          <p:cNvSpPr/>
          <p:nvPr/>
        </p:nvSpPr>
        <p:spPr>
          <a:xfrm>
            <a:off x="228599" y="-1651820"/>
            <a:ext cx="17808677" cy="8253179"/>
          </a:xfrm>
          <a:prstGeom prst="rect">
            <a:avLst/>
          </a:prstGeom>
          <a:noFill/>
          <a:ln>
            <a:noFill/>
          </a:ln>
        </p:spPr>
        <p:txBody>
          <a:bodyPr spcFirstLastPara="1" wrap="square" lIns="91425" tIns="45700" rIns="91425" bIns="45700" anchor="ctr" anchorCtr="0">
            <a:noAutofit/>
          </a:bodyPr>
          <a:lstStyle/>
          <a:p>
            <a:pPr lvl="0" algn="just">
              <a:buClr>
                <a:schemeClr val="lt1"/>
              </a:buClr>
              <a:buSzPts val="3600"/>
            </a:pPr>
            <a:r>
              <a:rPr lang="en-US" sz="3600" dirty="0">
                <a:solidFill>
                  <a:schemeClr val="lt1"/>
                </a:solidFill>
                <a:latin typeface="Times New Roman"/>
                <a:ea typeface="Times New Roman"/>
                <a:cs typeface="Times New Roman"/>
                <a:sym typeface="Times New Roman"/>
              </a:rPr>
              <a:t>📊 Result Interpretation</a:t>
            </a:r>
          </a:p>
          <a:p>
            <a:pPr lvl="0" algn="just">
              <a:buClr>
                <a:schemeClr val="lt1"/>
              </a:buClr>
              <a:buSzPts val="3600"/>
            </a:pPr>
            <a:r>
              <a:rPr lang="en-US" sz="3600" dirty="0">
                <a:solidFill>
                  <a:schemeClr val="lt1"/>
                </a:solidFill>
                <a:latin typeface="Times New Roman"/>
                <a:ea typeface="Times New Roman"/>
                <a:cs typeface="Times New Roman"/>
                <a:sym typeface="Times New Roman"/>
              </a:rPr>
              <a:t>Predicted Class: Adenocarcinoma</a:t>
            </a:r>
          </a:p>
          <a:p>
            <a:pPr lvl="0" algn="just">
              <a:buClr>
                <a:schemeClr val="lt1"/>
              </a:buClr>
              <a:buSzPts val="3600"/>
            </a:pPr>
            <a:endParaRPr lang="en-US" sz="3600" dirty="0">
              <a:solidFill>
                <a:schemeClr val="lt1"/>
              </a:solidFill>
              <a:latin typeface="Times New Roman"/>
              <a:ea typeface="Times New Roman"/>
              <a:cs typeface="Times New Roman"/>
              <a:sym typeface="Times New Roman"/>
            </a:endParaRPr>
          </a:p>
          <a:p>
            <a:pPr lvl="0" algn="just">
              <a:buClr>
                <a:schemeClr val="lt1"/>
              </a:buClr>
              <a:buSzPts val="3600"/>
            </a:pPr>
            <a:r>
              <a:rPr lang="en-US" sz="2800" dirty="0">
                <a:solidFill>
                  <a:schemeClr val="lt1"/>
                </a:solidFill>
                <a:latin typeface="Times New Roman"/>
                <a:ea typeface="Times New Roman"/>
                <a:cs typeface="Times New Roman"/>
                <a:sym typeface="Times New Roman"/>
              </a:rPr>
              <a:t>Confidence: 99.65%</a:t>
            </a:r>
          </a:p>
          <a:p>
            <a:pPr lvl="0" algn="just">
              <a:buClr>
                <a:schemeClr val="lt1"/>
              </a:buClr>
              <a:buSzPts val="3600"/>
            </a:pPr>
            <a:r>
              <a:rPr lang="en-US" sz="2800" dirty="0">
                <a:solidFill>
                  <a:schemeClr val="lt1"/>
                </a:solidFill>
                <a:latin typeface="Times New Roman"/>
                <a:ea typeface="Times New Roman"/>
                <a:cs typeface="Times New Roman"/>
                <a:sym typeface="Times New Roman"/>
              </a:rPr>
              <a:t>→ The model is highly confident that this lung tissue image belongs to the adenocarcinoma category.</a:t>
            </a:r>
          </a:p>
          <a:p>
            <a:pPr lvl="0" algn="just">
              <a:buClr>
                <a:schemeClr val="lt1"/>
              </a:buClr>
              <a:buSzPts val="3600"/>
            </a:pPr>
            <a:r>
              <a:rPr lang="en-US" sz="2800" dirty="0">
                <a:solidFill>
                  <a:schemeClr val="lt1"/>
                </a:solidFill>
                <a:latin typeface="Times New Roman"/>
                <a:ea typeface="Times New Roman"/>
                <a:cs typeface="Times New Roman"/>
                <a:sym typeface="Times New Roman"/>
              </a:rPr>
              <a:t>This indicates that the model has successfully learned visual features to distinguish between cancer types.</a:t>
            </a:r>
          </a:p>
        </p:txBody>
      </p:sp>
      <p:sp>
        <p:nvSpPr>
          <p:cNvPr id="338" name="Google Shape;338;p22"/>
          <p:cNvSpPr/>
          <p:nvPr/>
        </p:nvSpPr>
        <p:spPr>
          <a:xfrm>
            <a:off x="7288531" y="5167196"/>
            <a:ext cx="1779269" cy="369332"/>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1800" b="1" dirty="0">
                <a:solidFill>
                  <a:schemeClr val="lt1"/>
                </a:solidFill>
                <a:latin typeface="Times New Roman"/>
                <a:ea typeface="Times New Roman"/>
                <a:cs typeface="Times New Roman"/>
                <a:sym typeface="Times New Roman"/>
              </a:rPr>
              <a:t> </a:t>
            </a:r>
            <a:endParaRPr sz="1800" b="1" i="0" u="none" strike="noStrike" cap="none" dirty="0">
              <a:solidFill>
                <a:schemeClr val="lt1"/>
              </a:solidFill>
              <a:latin typeface="Times New Roman"/>
              <a:ea typeface="Times New Roman"/>
              <a:cs typeface="Times New Roman"/>
              <a:sym typeface="Times New Roman"/>
            </a:endParaRPr>
          </a:p>
        </p:txBody>
      </p:sp>
      <p:sp>
        <p:nvSpPr>
          <p:cNvPr id="339" name="Google Shape;339;p22"/>
          <p:cNvSpPr/>
          <p:nvPr/>
        </p:nvSpPr>
        <p:spPr>
          <a:xfrm>
            <a:off x="8016240" y="6601360"/>
            <a:ext cx="2362200" cy="646331"/>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1800" b="1" i="0" u="none" strike="noStrike" cap="none" dirty="0">
              <a:solidFill>
                <a:schemeClr val="lt1"/>
              </a:solidFill>
              <a:latin typeface="Times New Roman"/>
              <a:ea typeface="Times New Roman"/>
              <a:cs typeface="Times New Roman"/>
              <a:sym typeface="Times New Roman"/>
            </a:endParaRPr>
          </a:p>
        </p:txBody>
      </p:sp>
      <p:sp>
        <p:nvSpPr>
          <p:cNvPr id="342" name="Google Shape;342;p22"/>
          <p:cNvSpPr/>
          <p:nvPr/>
        </p:nvSpPr>
        <p:spPr>
          <a:xfrm>
            <a:off x="9578340" y="8088895"/>
            <a:ext cx="1600200" cy="646331"/>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dirty="0"/>
          </a:p>
        </p:txBody>
      </p:sp>
      <p:sp>
        <p:nvSpPr>
          <p:cNvPr id="344" name="Google Shape;344;p22"/>
          <p:cNvSpPr/>
          <p:nvPr/>
        </p:nvSpPr>
        <p:spPr>
          <a:xfrm>
            <a:off x="3848100" y="9649480"/>
            <a:ext cx="2171700" cy="523220"/>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2800" b="1" i="0" u="none" strike="noStrike" cap="none" dirty="0">
              <a:solidFill>
                <a:schemeClr val="lt1"/>
              </a:solidFill>
              <a:latin typeface="Times New Roman"/>
              <a:ea typeface="Times New Roman"/>
              <a:cs typeface="Times New Roman"/>
              <a:sym typeface="Times New Roman"/>
            </a:endParaRPr>
          </a:p>
        </p:txBody>
      </p:sp>
      <p:sp>
        <p:nvSpPr>
          <p:cNvPr id="346" name="Google Shape;346;p22"/>
          <p:cNvSpPr/>
          <p:nvPr/>
        </p:nvSpPr>
        <p:spPr>
          <a:xfrm>
            <a:off x="12115800" y="9726424"/>
            <a:ext cx="5755999" cy="461665"/>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400" dirty="0">
              <a:solidFill>
                <a:schemeClr val="lt1"/>
              </a:solidFill>
              <a:latin typeface="Times New Roman"/>
              <a:ea typeface="Times New Roman"/>
              <a:cs typeface="Times New Roman"/>
              <a:sym typeface="Times New Roman"/>
            </a:endParaRPr>
          </a:p>
        </p:txBody>
      </p:sp>
      <p:pic>
        <p:nvPicPr>
          <p:cNvPr id="4" name="Picture 3">
            <a:extLst>
              <a:ext uri="{FF2B5EF4-FFF2-40B4-BE49-F238E27FC236}">
                <a16:creationId xmlns:a16="http://schemas.microsoft.com/office/drawing/2014/main" id="{1D7851BC-B002-E64A-ACE4-048A7F7DACB5}"/>
              </a:ext>
            </a:extLst>
          </p:cNvPr>
          <p:cNvPicPr>
            <a:picLocks noChangeAspect="1"/>
          </p:cNvPicPr>
          <p:nvPr/>
        </p:nvPicPr>
        <p:blipFill>
          <a:blip r:embed="rId4"/>
          <a:stretch>
            <a:fillRect/>
          </a:stretch>
        </p:blipFill>
        <p:spPr>
          <a:xfrm>
            <a:off x="250724" y="4257674"/>
            <a:ext cx="8288592" cy="5915025"/>
          </a:xfrm>
          <a:prstGeom prst="rect">
            <a:avLst/>
          </a:prstGeom>
        </p:spPr>
      </p:pic>
      <p:pic>
        <p:nvPicPr>
          <p:cNvPr id="6" name="Picture 5">
            <a:extLst>
              <a:ext uri="{FF2B5EF4-FFF2-40B4-BE49-F238E27FC236}">
                <a16:creationId xmlns:a16="http://schemas.microsoft.com/office/drawing/2014/main" id="{8E33C009-F42F-043E-C26D-6E19E9D6BEDA}"/>
              </a:ext>
            </a:extLst>
          </p:cNvPr>
          <p:cNvPicPr>
            <a:picLocks noChangeAspect="1"/>
          </p:cNvPicPr>
          <p:nvPr/>
        </p:nvPicPr>
        <p:blipFill>
          <a:blip r:embed="rId5"/>
          <a:stretch>
            <a:fillRect/>
          </a:stretch>
        </p:blipFill>
        <p:spPr>
          <a:xfrm>
            <a:off x="10378440" y="4778477"/>
            <a:ext cx="8214360" cy="572899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22"/>
                                        </p:tgtEl>
                                        <p:attrNameLst>
                                          <p:attrName>style.visibility</p:attrName>
                                        </p:attrNameLst>
                                      </p:cBhvr>
                                      <p:to>
                                        <p:strVal val="visible"/>
                                      </p:to>
                                    </p:set>
                                    <p:anim calcmode="lin" valueType="num">
                                      <p:cBhvr additive="base">
                                        <p:cTn id="7" dur="500"/>
                                        <p:tgtEl>
                                          <p:spTgt spid="32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3"/>
                                        </p:tgtEl>
                                        <p:attrNameLst>
                                          <p:attrName>style.visibility</p:attrName>
                                        </p:attrNameLst>
                                      </p:cBhvr>
                                      <p:to>
                                        <p:strVal val="visible"/>
                                      </p:to>
                                    </p:set>
                                    <p:anim calcmode="lin" valueType="num">
                                      <p:cBhvr additive="base">
                                        <p:cTn id="12" dur="500"/>
                                        <p:tgtEl>
                                          <p:spTgt spid="323"/>
                                        </p:tgtEl>
                                        <p:attrNameLst>
                                          <p:attrName>ppt_y</p:attrName>
                                        </p:attrNameLst>
                                      </p:cBhvr>
                                      <p:tavLst>
                                        <p:tav tm="0">
                                          <p:val>
                                            <p:strVal val="#ppt_y+1"/>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38"/>
                                        </p:tgtEl>
                                        <p:attrNameLst>
                                          <p:attrName>style.visibility</p:attrName>
                                        </p:attrNameLst>
                                      </p:cBhvr>
                                      <p:to>
                                        <p:strVal val="visible"/>
                                      </p:to>
                                    </p:set>
                                    <p:anim calcmode="lin" valueType="num">
                                      <p:cBhvr additive="base">
                                        <p:cTn id="15" dur="500"/>
                                        <p:tgtEl>
                                          <p:spTgt spid="338"/>
                                        </p:tgtEl>
                                        <p:attrNameLst>
                                          <p:attrName>ppt_y</p:attrName>
                                        </p:attrNameLst>
                                      </p:cBhvr>
                                      <p:tavLst>
                                        <p:tav tm="0">
                                          <p:val>
                                            <p:strVal val="#ppt_y+1"/>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339"/>
                                        </p:tgtEl>
                                        <p:attrNameLst>
                                          <p:attrName>style.visibility</p:attrName>
                                        </p:attrNameLst>
                                      </p:cBhvr>
                                      <p:to>
                                        <p:strVal val="visible"/>
                                      </p:to>
                                    </p:set>
                                    <p:anim calcmode="lin" valueType="num">
                                      <p:cBhvr additive="base">
                                        <p:cTn id="18" dur="500"/>
                                        <p:tgtEl>
                                          <p:spTgt spid="339"/>
                                        </p:tgtEl>
                                        <p:attrNameLst>
                                          <p:attrName>ppt_y</p:attrName>
                                        </p:attrNameLst>
                                      </p:cBhvr>
                                      <p:tavLst>
                                        <p:tav tm="0">
                                          <p:val>
                                            <p:strVal val="#ppt_y+1"/>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42"/>
                                        </p:tgtEl>
                                        <p:attrNameLst>
                                          <p:attrName>style.visibility</p:attrName>
                                        </p:attrNameLst>
                                      </p:cBhvr>
                                      <p:to>
                                        <p:strVal val="visible"/>
                                      </p:to>
                                    </p:set>
                                    <p:anim calcmode="lin" valueType="num">
                                      <p:cBhvr additive="base">
                                        <p:cTn id="21" dur="500"/>
                                        <p:tgtEl>
                                          <p:spTgt spid="342"/>
                                        </p:tgtEl>
                                        <p:attrNameLst>
                                          <p:attrName>ppt_y</p:attrName>
                                        </p:attrNameLst>
                                      </p:cBhvr>
                                      <p:tavLst>
                                        <p:tav tm="0">
                                          <p:val>
                                            <p:strVal val="#ppt_y+1"/>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44"/>
                                        </p:tgtEl>
                                        <p:attrNameLst>
                                          <p:attrName>style.visibility</p:attrName>
                                        </p:attrNameLst>
                                      </p:cBhvr>
                                      <p:to>
                                        <p:strVal val="visible"/>
                                      </p:to>
                                    </p:set>
                                    <p:anim calcmode="lin" valueType="num">
                                      <p:cBhvr additive="base">
                                        <p:cTn id="24" dur="500"/>
                                        <p:tgtEl>
                                          <p:spTgt spid="3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23"/>
          <p:cNvSpPr/>
          <p:nvPr/>
        </p:nvSpPr>
        <p:spPr>
          <a:xfrm>
            <a:off x="0" y="144006"/>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txBody>
          <a:bodyPr/>
          <a:lstStyle/>
          <a:p>
            <a:endParaRPr lang="en-IN" dirty="0"/>
          </a:p>
        </p:txBody>
      </p:sp>
      <p:sp>
        <p:nvSpPr>
          <p:cNvPr id="352" name="Google Shape;352;p23"/>
          <p:cNvSpPr/>
          <p:nvPr/>
        </p:nvSpPr>
        <p:spPr>
          <a:xfrm>
            <a:off x="914400" y="144006"/>
            <a:ext cx="16827910" cy="707886"/>
          </a:xfrm>
          <a:prstGeom prst="rect">
            <a:avLst/>
          </a:prstGeom>
          <a:noFill/>
          <a:ln>
            <a:noFill/>
          </a:ln>
        </p:spPr>
        <p:txBody>
          <a:bodyPr spcFirstLastPara="1" wrap="square" lIns="91425" tIns="45700" rIns="91425" bIns="45700" anchor="ctr" anchorCtr="0">
            <a:noAutofit/>
          </a:bodyPr>
          <a:lstStyle/>
          <a:p>
            <a:pPr lvl="0" algn="just"/>
            <a:r>
              <a:rPr lang="en-US" sz="4400" b="1" dirty="0">
                <a:solidFill>
                  <a:schemeClr val="lt1"/>
                </a:solidFill>
                <a:latin typeface="Times New Roman"/>
                <a:ea typeface="Times New Roman"/>
                <a:cs typeface="Times New Roman"/>
                <a:sym typeface="Times New Roman"/>
              </a:rPr>
              <a:t>Visualization of CNN Predictions on Lung Cancer Histology Images</a:t>
            </a:r>
            <a:endParaRPr sz="4400" b="1" i="0" u="none" strike="noStrike" cap="none" dirty="0">
              <a:solidFill>
                <a:schemeClr val="lt1"/>
              </a:solidFill>
              <a:latin typeface="Times New Roman"/>
              <a:ea typeface="Times New Roman"/>
              <a:cs typeface="Times New Roman"/>
              <a:sym typeface="Times New Roman"/>
            </a:endParaRPr>
          </a:p>
        </p:txBody>
      </p:sp>
      <p:sp>
        <p:nvSpPr>
          <p:cNvPr id="353" name="Google Shape;353;p23"/>
          <p:cNvSpPr/>
          <p:nvPr/>
        </p:nvSpPr>
        <p:spPr>
          <a:xfrm>
            <a:off x="180221" y="-117987"/>
            <a:ext cx="17726779" cy="10404986"/>
          </a:xfrm>
          <a:prstGeom prst="rect">
            <a:avLst/>
          </a:prstGeom>
          <a:noFill/>
          <a:ln>
            <a:noFill/>
          </a:ln>
        </p:spPr>
        <p:txBody>
          <a:bodyPr spcFirstLastPara="1" wrap="square" lIns="91425" tIns="45700" rIns="91425" bIns="45700" anchor="ctr" anchorCtr="0">
            <a:noAutofit/>
          </a:bodyPr>
          <a:lstStyle/>
          <a:p>
            <a:pPr lvl="0">
              <a:buClr>
                <a:schemeClr val="lt1"/>
              </a:buClr>
              <a:buSzPts val="3600"/>
            </a:pPr>
            <a:r>
              <a:rPr lang="en-US" sz="2800" dirty="0">
                <a:solidFill>
                  <a:schemeClr val="lt1"/>
                </a:solidFill>
                <a:latin typeface="Times New Roman"/>
                <a:ea typeface="Times New Roman"/>
                <a:cs typeface="Times New Roman"/>
                <a:sym typeface="Times New Roman"/>
              </a:rPr>
              <a:t>The code loads five test images of lung adenocarcinoma from the dataset.</a:t>
            </a:r>
          </a:p>
          <a:p>
            <a:pPr lvl="0">
              <a:buClr>
                <a:schemeClr val="lt1"/>
              </a:buClr>
              <a:buSzPts val="3600"/>
            </a:pPr>
            <a:r>
              <a:rPr lang="en-US" sz="2800" dirty="0">
                <a:solidFill>
                  <a:schemeClr val="lt1"/>
                </a:solidFill>
                <a:latin typeface="Times New Roman"/>
                <a:ea typeface="Times New Roman"/>
                <a:cs typeface="Times New Roman"/>
                <a:sym typeface="Times New Roman"/>
              </a:rPr>
              <a:t>Each image is resized to 180×180 pixels and normalized for model input.</a:t>
            </a:r>
          </a:p>
          <a:p>
            <a:pPr lvl="0">
              <a:buClr>
                <a:schemeClr val="lt1"/>
              </a:buClr>
              <a:buSzPts val="3600"/>
            </a:pPr>
            <a:r>
              <a:rPr lang="en-US" sz="2800" dirty="0">
                <a:solidFill>
                  <a:schemeClr val="lt1"/>
                </a:solidFill>
                <a:latin typeface="Times New Roman"/>
                <a:ea typeface="Times New Roman"/>
                <a:cs typeface="Times New Roman"/>
                <a:sym typeface="Times New Roman"/>
              </a:rPr>
              <a:t>The trained model predicts the cancer type and confidence for each image.</a:t>
            </a:r>
          </a:p>
          <a:p>
            <a:pPr lvl="0">
              <a:buClr>
                <a:schemeClr val="lt1"/>
              </a:buClr>
              <a:buSzPts val="3600"/>
            </a:pPr>
            <a:r>
              <a:rPr lang="en-US" sz="2800" dirty="0">
                <a:solidFill>
                  <a:schemeClr val="lt1"/>
                </a:solidFill>
                <a:latin typeface="Times New Roman"/>
                <a:ea typeface="Times New Roman"/>
                <a:cs typeface="Times New Roman"/>
                <a:sym typeface="Times New Roman"/>
              </a:rPr>
              <a:t>Predictions are visualized in a row with labels and confidence percentages.</a:t>
            </a:r>
          </a:p>
          <a:p>
            <a:pPr lvl="0">
              <a:buClr>
                <a:schemeClr val="lt1"/>
              </a:buClr>
              <a:buSzPts val="3600"/>
            </a:pPr>
            <a:r>
              <a:rPr lang="en-US" sz="2800" dirty="0">
                <a:solidFill>
                  <a:schemeClr val="lt1"/>
                </a:solidFill>
                <a:latin typeface="Times New Roman"/>
                <a:ea typeface="Times New Roman"/>
                <a:cs typeface="Times New Roman"/>
                <a:sym typeface="Times New Roman"/>
              </a:rPr>
              <a:t>The plot shows the model’s high accuracy in identifying adenocarcinoma.</a:t>
            </a:r>
            <a:endParaRPr lang="en-IN" sz="2800" dirty="0">
              <a:solidFill>
                <a:schemeClr val="lt1"/>
              </a:solidFill>
              <a:latin typeface="Times New Roman"/>
              <a:ea typeface="Times New Roman"/>
              <a:cs typeface="Times New Roman"/>
              <a:sym typeface="Times New Roman"/>
            </a:endParaRPr>
          </a:p>
          <a:p>
            <a:pPr lvl="0">
              <a:buClr>
                <a:schemeClr val="lt1"/>
              </a:buClr>
              <a:buSzPts val="3600"/>
            </a:pPr>
            <a:endParaRPr lang="en-IN" sz="2800" i="0" u="none" strike="noStrike" cap="none" dirty="0">
              <a:solidFill>
                <a:schemeClr val="lt1"/>
              </a:solidFill>
              <a:latin typeface="Times New Roman"/>
              <a:ea typeface="Times New Roman"/>
              <a:cs typeface="Times New Roman"/>
              <a:sym typeface="Times New Roman"/>
            </a:endParaRPr>
          </a:p>
          <a:p>
            <a:pPr lvl="0">
              <a:buClr>
                <a:schemeClr val="lt1"/>
              </a:buClr>
              <a:buSzPts val="3600"/>
            </a:pPr>
            <a:r>
              <a:rPr lang="en-US" sz="2800" b="1" dirty="0">
                <a:solidFill>
                  <a:schemeClr val="lt1"/>
                </a:solidFill>
                <a:latin typeface="Times New Roman"/>
                <a:ea typeface="Times New Roman"/>
                <a:cs typeface="Times New Roman"/>
                <a:sym typeface="Times New Roman"/>
              </a:rPr>
              <a:t>Result Interpretation (as seen in your screenshot)</a:t>
            </a:r>
          </a:p>
          <a:p>
            <a:pPr lvl="0">
              <a:buClr>
                <a:schemeClr val="lt1"/>
              </a:buClr>
              <a:buSzPts val="3600"/>
            </a:pPr>
            <a:r>
              <a:rPr lang="en-US" sz="2800" dirty="0">
                <a:solidFill>
                  <a:schemeClr val="lt1"/>
                </a:solidFill>
                <a:latin typeface="Times New Roman"/>
                <a:ea typeface="Times New Roman"/>
                <a:cs typeface="Times New Roman"/>
                <a:sym typeface="Times New Roman"/>
              </a:rPr>
              <a:t>Each image shows:</a:t>
            </a:r>
          </a:p>
          <a:p>
            <a:pPr lvl="0">
              <a:buClr>
                <a:schemeClr val="lt1"/>
              </a:buClr>
              <a:buSzPts val="3600"/>
            </a:pPr>
            <a:r>
              <a:rPr lang="en-US" sz="2800" dirty="0">
                <a:solidFill>
                  <a:schemeClr val="lt1"/>
                </a:solidFill>
                <a:latin typeface="Times New Roman"/>
                <a:ea typeface="Times New Roman"/>
                <a:cs typeface="Times New Roman"/>
                <a:sym typeface="Times New Roman"/>
              </a:rPr>
              <a:t>Label: adenocarcinoma</a:t>
            </a:r>
          </a:p>
          <a:p>
            <a:pPr lvl="0">
              <a:buClr>
                <a:schemeClr val="lt1"/>
              </a:buClr>
              <a:buSzPts val="3600"/>
            </a:pPr>
            <a:r>
              <a:rPr lang="en-US" sz="2800" dirty="0">
                <a:solidFill>
                  <a:schemeClr val="lt1"/>
                </a:solidFill>
                <a:latin typeface="Times New Roman"/>
                <a:ea typeface="Times New Roman"/>
                <a:cs typeface="Times New Roman"/>
                <a:sym typeface="Times New Roman"/>
              </a:rPr>
              <a:t>Confidence: ~99% accuracy — meaning the model is highly confident that these images are adenocarcinoma tissue.</a:t>
            </a:r>
            <a:endParaRPr sz="2800" i="0" u="none" strike="noStrike" cap="none" dirty="0">
              <a:solidFill>
                <a:schemeClr val="lt1"/>
              </a:solidFill>
              <a:latin typeface="Times New Roman"/>
              <a:ea typeface="Times New Roman"/>
              <a:cs typeface="Times New Roman"/>
              <a:sym typeface="Times New Roman"/>
            </a:endParaRPr>
          </a:p>
        </p:txBody>
      </p:sp>
      <p:sp>
        <p:nvSpPr>
          <p:cNvPr id="356" name="Google Shape;356;p23"/>
          <p:cNvSpPr/>
          <p:nvPr/>
        </p:nvSpPr>
        <p:spPr>
          <a:xfrm>
            <a:off x="8305800" y="9364158"/>
            <a:ext cx="9801979" cy="461665"/>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400" dirty="0">
              <a:solidFill>
                <a:schemeClr val="lt1"/>
              </a:solidFill>
              <a:latin typeface="Times New Roman"/>
              <a:ea typeface="Times New Roman"/>
              <a:cs typeface="Times New Roman"/>
              <a:sym typeface="Times New Roman"/>
            </a:endParaRPr>
          </a:p>
        </p:txBody>
      </p:sp>
      <p:pic>
        <p:nvPicPr>
          <p:cNvPr id="5" name="Picture 4">
            <a:extLst>
              <a:ext uri="{FF2B5EF4-FFF2-40B4-BE49-F238E27FC236}">
                <a16:creationId xmlns:a16="http://schemas.microsoft.com/office/drawing/2014/main" id="{30BD6AD4-F9C5-8F4E-8183-301B9E873F86}"/>
              </a:ext>
            </a:extLst>
          </p:cNvPr>
          <p:cNvPicPr>
            <a:picLocks noChangeAspect="1"/>
          </p:cNvPicPr>
          <p:nvPr/>
        </p:nvPicPr>
        <p:blipFill>
          <a:blip r:embed="rId4"/>
          <a:stretch>
            <a:fillRect/>
          </a:stretch>
        </p:blipFill>
        <p:spPr>
          <a:xfrm>
            <a:off x="11171289" y="1374675"/>
            <a:ext cx="7001182" cy="4133850"/>
          </a:xfrm>
          <a:prstGeom prst="rect">
            <a:avLst/>
          </a:prstGeom>
        </p:spPr>
      </p:pic>
      <p:pic>
        <p:nvPicPr>
          <p:cNvPr id="7" name="Picture 6">
            <a:extLst>
              <a:ext uri="{FF2B5EF4-FFF2-40B4-BE49-F238E27FC236}">
                <a16:creationId xmlns:a16="http://schemas.microsoft.com/office/drawing/2014/main" id="{FDA0336D-9B01-F3FF-7BBB-4A822936498D}"/>
              </a:ext>
            </a:extLst>
          </p:cNvPr>
          <p:cNvPicPr>
            <a:picLocks noChangeAspect="1"/>
          </p:cNvPicPr>
          <p:nvPr/>
        </p:nvPicPr>
        <p:blipFill>
          <a:blip r:embed="rId5"/>
          <a:stretch>
            <a:fillRect/>
          </a:stretch>
        </p:blipFill>
        <p:spPr>
          <a:xfrm>
            <a:off x="2576093" y="7536427"/>
            <a:ext cx="13135813" cy="289457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52"/>
                                        </p:tgtEl>
                                        <p:attrNameLst>
                                          <p:attrName>style.visibility</p:attrName>
                                        </p:attrNameLst>
                                      </p:cBhvr>
                                      <p:to>
                                        <p:strVal val="visible"/>
                                      </p:to>
                                    </p:set>
                                    <p:anim calcmode="lin" valueType="num">
                                      <p:cBhvr additive="base">
                                        <p:cTn id="7" dur="500"/>
                                        <p:tgtEl>
                                          <p:spTgt spid="35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53"/>
                                        </p:tgtEl>
                                        <p:attrNameLst>
                                          <p:attrName>style.visibility</p:attrName>
                                        </p:attrNameLst>
                                      </p:cBhvr>
                                      <p:to>
                                        <p:strVal val="visible"/>
                                      </p:to>
                                    </p:set>
                                    <p:anim calcmode="lin" valueType="num">
                                      <p:cBhvr additive="base">
                                        <p:cTn id="12" dur="500"/>
                                        <p:tgtEl>
                                          <p:spTgt spid="3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24"/>
          <p:cNvSpPr/>
          <p:nvPr/>
        </p:nvSpPr>
        <p:spPr>
          <a:xfrm>
            <a:off x="-176982" y="-3245"/>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362" name="Google Shape;362;p24"/>
          <p:cNvSpPr txBox="1"/>
          <p:nvPr/>
        </p:nvSpPr>
        <p:spPr>
          <a:xfrm>
            <a:off x="5981700" y="446410"/>
            <a:ext cx="6324600" cy="1115690"/>
          </a:xfrm>
          <a:prstGeom prst="rect">
            <a:avLst/>
          </a:prstGeom>
          <a:noFill/>
          <a:ln>
            <a:noFill/>
          </a:ln>
        </p:spPr>
        <p:txBody>
          <a:bodyPr spcFirstLastPara="1" wrap="square" lIns="0" tIns="0" rIns="0" bIns="0" anchor="t" anchorCtr="0">
            <a:spAutoFit/>
          </a:bodyPr>
          <a:lstStyle/>
          <a:p>
            <a:pPr marL="0" marR="0" lvl="0" indent="0" algn="l" rtl="0">
              <a:lnSpc>
                <a:spcPct val="90125"/>
              </a:lnSpc>
              <a:spcBef>
                <a:spcPts val="0"/>
              </a:spcBef>
              <a:spcAft>
                <a:spcPts val="0"/>
              </a:spcAft>
              <a:buNone/>
            </a:pPr>
            <a:r>
              <a:rPr lang="en-US" sz="9600">
                <a:solidFill>
                  <a:schemeClr val="lt1"/>
                </a:solidFill>
                <a:latin typeface="Impact"/>
                <a:ea typeface="Impact"/>
                <a:cs typeface="Impact"/>
                <a:sym typeface="Impact"/>
              </a:rPr>
              <a:t>CONCLUSION</a:t>
            </a:r>
            <a:endParaRPr sz="9600">
              <a:solidFill>
                <a:schemeClr val="lt1"/>
              </a:solidFill>
              <a:latin typeface="Impact"/>
              <a:ea typeface="Impact"/>
              <a:cs typeface="Impact"/>
              <a:sym typeface="Impact"/>
            </a:endParaRPr>
          </a:p>
        </p:txBody>
      </p:sp>
      <p:sp>
        <p:nvSpPr>
          <p:cNvPr id="363" name="Google Shape;363;p24"/>
          <p:cNvSpPr/>
          <p:nvPr/>
        </p:nvSpPr>
        <p:spPr>
          <a:xfrm>
            <a:off x="176982" y="3746090"/>
            <a:ext cx="17624322" cy="5102942"/>
          </a:xfrm>
          <a:prstGeom prst="rect">
            <a:avLst/>
          </a:prstGeom>
          <a:noFill/>
          <a:ln>
            <a:noFill/>
          </a:ln>
        </p:spPr>
        <p:txBody>
          <a:bodyPr spcFirstLastPara="1" wrap="square" lIns="91425" tIns="45700" rIns="91425" bIns="45700" anchor="t" anchorCtr="0">
            <a:noAutofit/>
          </a:bodyPr>
          <a:lstStyle/>
          <a:p>
            <a:pPr lvl="0" algn="just"/>
            <a:r>
              <a:rPr lang="en-US" sz="3600" dirty="0">
                <a:solidFill>
                  <a:schemeClr val="lt1"/>
                </a:solidFill>
                <a:latin typeface="Times New Roman"/>
                <a:ea typeface="Times New Roman"/>
                <a:cs typeface="Times New Roman"/>
                <a:sym typeface="Times New Roman"/>
              </a:rPr>
              <a:t>The Convolutional Neural Network (CNN) effectively detects and classifies lung cancer from histopathological images.</a:t>
            </a:r>
          </a:p>
          <a:p>
            <a:pPr lvl="0" algn="just"/>
            <a:r>
              <a:rPr lang="en-US" sz="3600" dirty="0">
                <a:solidFill>
                  <a:schemeClr val="lt1"/>
                </a:solidFill>
                <a:latin typeface="Times New Roman"/>
                <a:ea typeface="Times New Roman"/>
                <a:cs typeface="Times New Roman"/>
                <a:sym typeface="Times New Roman"/>
              </a:rPr>
              <a:t>It accurately identifies adenocarcinoma with high confidence, demonstrating the potential of deep learning in assisting medical diagnosis.</a:t>
            </a:r>
          </a:p>
          <a:p>
            <a:pPr lvl="0" algn="just"/>
            <a:r>
              <a:rPr lang="en-US" sz="3600" dirty="0">
                <a:solidFill>
                  <a:schemeClr val="lt1"/>
                </a:solidFill>
                <a:latin typeface="Times New Roman"/>
                <a:ea typeface="Times New Roman"/>
                <a:cs typeface="Times New Roman"/>
                <a:sym typeface="Times New Roman"/>
              </a:rPr>
              <a:t>This approach can help pathologists achieve faster, more consistent, and reliable cancer detection, improving early diagnosis and treatment outcomes.</a:t>
            </a:r>
            <a:endParaRPr sz="3600" dirty="0">
              <a:solidFill>
                <a:schemeClr val="lt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62"/>
                                        </p:tgtEl>
                                        <p:attrNameLst>
                                          <p:attrName>style.visibility</p:attrName>
                                        </p:attrNameLst>
                                      </p:cBhvr>
                                      <p:to>
                                        <p:strVal val="visible"/>
                                      </p:to>
                                    </p:set>
                                    <p:anim calcmode="lin" valueType="num">
                                      <p:cBhvr additive="base">
                                        <p:cTn id="7" dur="500"/>
                                        <p:tgtEl>
                                          <p:spTgt spid="36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63"/>
                                        </p:tgtEl>
                                        <p:attrNameLst>
                                          <p:attrName>style.visibility</p:attrName>
                                        </p:attrNameLst>
                                      </p:cBhvr>
                                      <p:to>
                                        <p:strVal val="visible"/>
                                      </p:to>
                                    </p:set>
                                    <p:anim calcmode="lin" valueType="num">
                                      <p:cBhvr additive="base">
                                        <p:cTn id="12" dur="500"/>
                                        <p:tgtEl>
                                          <p:spTgt spid="36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25"/>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pic>
        <p:nvPicPr>
          <p:cNvPr id="371" name="Google Shape;371;p25" descr="Premium Photo | Thank you expression with people using technology"/>
          <p:cNvPicPr preferRelativeResize="0"/>
          <p:nvPr/>
        </p:nvPicPr>
        <p:blipFill rotWithShape="1">
          <a:blip r:embed="rId4">
            <a:alphaModFix/>
          </a:blip>
          <a:srcRect t="15444" b="2793"/>
          <a:stretch/>
        </p:blipFill>
        <p:spPr>
          <a:xfrm>
            <a:off x="2286000" y="0"/>
            <a:ext cx="13411200" cy="10287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p:nvPr/>
        </p:nvSpPr>
        <p:spPr>
          <a:xfrm>
            <a:off x="-342900" y="-152400"/>
            <a:ext cx="18973800" cy="105918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93" name="Google Shape;93;p14"/>
          <p:cNvSpPr txBox="1"/>
          <p:nvPr/>
        </p:nvSpPr>
        <p:spPr>
          <a:xfrm>
            <a:off x="5606716" y="419098"/>
            <a:ext cx="9721516" cy="1329595"/>
          </a:xfrm>
          <a:prstGeom prst="rect">
            <a:avLst/>
          </a:prstGeom>
          <a:noFill/>
          <a:ln>
            <a:noFill/>
          </a:ln>
        </p:spPr>
        <p:txBody>
          <a:bodyPr spcFirstLastPara="1" wrap="square" lIns="0" tIns="0" rIns="0" bIns="0" anchor="t" anchorCtr="0">
            <a:spAutoFit/>
          </a:bodyPr>
          <a:lstStyle/>
          <a:p>
            <a:pPr marL="0" marR="0" lvl="0" indent="0" algn="l" rtl="0">
              <a:lnSpc>
                <a:spcPct val="90125"/>
              </a:lnSpc>
              <a:spcBef>
                <a:spcPts val="0"/>
              </a:spcBef>
              <a:spcAft>
                <a:spcPts val="0"/>
              </a:spcAft>
              <a:buNone/>
            </a:pPr>
            <a:r>
              <a:rPr lang="en-US" sz="9600" dirty="0">
                <a:solidFill>
                  <a:schemeClr val="lt1"/>
                </a:solidFill>
                <a:latin typeface="Impact"/>
                <a:ea typeface="Impact"/>
                <a:cs typeface="Impact"/>
                <a:sym typeface="Impact"/>
              </a:rPr>
              <a:t>Introduction</a:t>
            </a:r>
            <a:endParaRPr dirty="0"/>
          </a:p>
        </p:txBody>
      </p:sp>
      <p:sp>
        <p:nvSpPr>
          <p:cNvPr id="94" name="Google Shape;94;p14"/>
          <p:cNvSpPr/>
          <p:nvPr/>
        </p:nvSpPr>
        <p:spPr>
          <a:xfrm>
            <a:off x="5867400" y="2959767"/>
            <a:ext cx="12258675" cy="7466827"/>
          </a:xfrm>
          <a:prstGeom prst="rect">
            <a:avLst/>
          </a:prstGeom>
          <a:noFill/>
          <a:ln>
            <a:noFill/>
          </a:ln>
        </p:spPr>
        <p:txBody>
          <a:bodyPr spcFirstLastPara="1" wrap="square" lIns="91425" tIns="45700" rIns="91425" bIns="45700" anchor="t" anchorCtr="0">
            <a:noAutofit/>
          </a:bodyPr>
          <a:lstStyle/>
          <a:p>
            <a:pPr lvl="0" algn="just"/>
            <a:r>
              <a:rPr lang="en-US" sz="3600" dirty="0">
                <a:solidFill>
                  <a:schemeClr val="lt1"/>
                </a:solidFill>
                <a:latin typeface="Times New Roman"/>
                <a:ea typeface="Times New Roman"/>
                <a:cs typeface="Times New Roman"/>
                <a:sym typeface="Times New Roman"/>
              </a:rPr>
              <a:t>This project focuses on developing a system that leverages deep learning techniques to detect lung cancer from medical imaging with high accuracy, aiming to improve early diagnosis and patient outcomes. By utilizing advanced neural networks and image processing algorithms, the system can analyze complex patterns in radiological scans.</a:t>
            </a:r>
          </a:p>
          <a:p>
            <a:pPr lvl="0" algn="just"/>
            <a:endParaRPr lang="en-US" sz="3600" dirty="0">
              <a:solidFill>
                <a:schemeClr val="lt1"/>
              </a:solidFill>
              <a:latin typeface="Times New Roman"/>
              <a:ea typeface="Times New Roman"/>
              <a:cs typeface="Times New Roman"/>
              <a:sym typeface="Times New Roman"/>
            </a:endParaRPr>
          </a:p>
          <a:p>
            <a:pPr lvl="0" algn="just"/>
            <a:r>
              <a:rPr lang="en-US" sz="3600" dirty="0">
                <a:solidFill>
                  <a:schemeClr val="lt1"/>
                </a:solidFill>
                <a:latin typeface="Times New Roman"/>
                <a:ea typeface="Times New Roman"/>
                <a:cs typeface="Times New Roman"/>
                <a:sym typeface="Times New Roman"/>
              </a:rPr>
              <a:t>The system identifies and classifies abnormalities indicative of lung cancer, providing healthcare professionals with a reliable diagnostic tool. This solution seeks to enhance accessibility to accurate diagnosis, reduce diagnostic errors, and support timely treatment, contributing to improved survival rates and a higher standard of care in medical environments.</a:t>
            </a:r>
            <a:endParaRPr sz="3600" dirty="0">
              <a:solidFill>
                <a:schemeClr val="lt1"/>
              </a:solidFill>
              <a:latin typeface="Times New Roman"/>
              <a:ea typeface="Times New Roman"/>
              <a:cs typeface="Times New Roman"/>
              <a:sym typeface="Times New Roman"/>
            </a:endParaRPr>
          </a:p>
        </p:txBody>
      </p:sp>
      <p:pic>
        <p:nvPicPr>
          <p:cNvPr id="95" name="Google Shape;95;p14"/>
          <p:cNvPicPr preferRelativeResize="0"/>
          <p:nvPr/>
        </p:nvPicPr>
        <p:blipFill rotWithShape="1">
          <a:blip r:embed="rId4">
            <a:alphaModFix/>
          </a:blip>
          <a:srcRect/>
          <a:stretch/>
        </p:blipFill>
        <p:spPr>
          <a:xfrm>
            <a:off x="314325" y="1600581"/>
            <a:ext cx="5772150" cy="3848100"/>
          </a:xfrm>
          <a:prstGeom prst="rect">
            <a:avLst/>
          </a:prstGeom>
          <a:noFill/>
          <a:ln>
            <a:noFill/>
          </a:ln>
        </p:spPr>
      </p:pic>
      <p:sp>
        <p:nvSpPr>
          <p:cNvPr id="96" name="Google Shape;96;p14"/>
          <p:cNvSpPr/>
          <p:nvPr/>
        </p:nvSpPr>
        <p:spPr>
          <a:xfrm>
            <a:off x="457200" y="5486781"/>
            <a:ext cx="5486400"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pic>
        <p:nvPicPr>
          <p:cNvPr id="97" name="Google Shape;97;p14"/>
          <p:cNvPicPr preferRelativeResize="0"/>
          <p:nvPr/>
        </p:nvPicPr>
        <p:blipFill rotWithShape="1">
          <a:blip r:embed="rId5">
            <a:alphaModFix/>
          </a:blip>
          <a:srcRect l="11766" r="12555"/>
          <a:stretch/>
        </p:blipFill>
        <p:spPr>
          <a:xfrm>
            <a:off x="670560" y="6198691"/>
            <a:ext cx="4312920" cy="3200400"/>
          </a:xfrm>
          <a:prstGeom prst="rect">
            <a:avLst/>
          </a:prstGeom>
          <a:noFill/>
          <a:ln>
            <a:noFill/>
          </a:ln>
        </p:spPr>
      </p:pic>
      <p:sp>
        <p:nvSpPr>
          <p:cNvPr id="98" name="Google Shape;98;p14"/>
          <p:cNvSpPr/>
          <p:nvPr/>
        </p:nvSpPr>
        <p:spPr>
          <a:xfrm>
            <a:off x="990600" y="9105900"/>
            <a:ext cx="3886200" cy="120032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anim calcmode="lin" valueType="num">
                                      <p:cBhvr additive="base">
                                        <p:cTn id="7" dur="500"/>
                                        <p:tgtEl>
                                          <p:spTgt spid="9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95"/>
                                        </p:tgtEl>
                                        <p:attrNameLst>
                                          <p:attrName>style.visibility</p:attrName>
                                        </p:attrNameLst>
                                      </p:cBhvr>
                                      <p:to>
                                        <p:strVal val="visible"/>
                                      </p:to>
                                    </p:set>
                                    <p:anim calcmode="lin" valueType="num">
                                      <p:cBhvr additive="base">
                                        <p:cTn id="12" dur="500"/>
                                        <p:tgtEl>
                                          <p:spTgt spid="95"/>
                                        </p:tgtEl>
                                        <p:attrNameLst>
                                          <p:attrName>ppt_y</p:attrName>
                                        </p:attrNameLst>
                                      </p:cBhvr>
                                      <p:tavLst>
                                        <p:tav tm="0">
                                          <p:val>
                                            <p:strVal val="#ppt_y+1"/>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6"/>
                                        </p:tgtEl>
                                        <p:attrNameLst>
                                          <p:attrName>style.visibility</p:attrName>
                                        </p:attrNameLst>
                                      </p:cBhvr>
                                      <p:to>
                                        <p:strVal val="visible"/>
                                      </p:to>
                                    </p:set>
                                    <p:anim calcmode="lin" valueType="num">
                                      <p:cBhvr additive="base">
                                        <p:cTn id="15" dur="500"/>
                                        <p:tgtEl>
                                          <p:spTgt spid="9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94"/>
                                        </p:tgtEl>
                                        <p:attrNameLst>
                                          <p:attrName>style.visibility</p:attrName>
                                        </p:attrNameLst>
                                      </p:cBhvr>
                                      <p:to>
                                        <p:strVal val="visible"/>
                                      </p:to>
                                    </p:set>
                                    <p:anim calcmode="lin" valueType="num">
                                      <p:cBhvr additive="base">
                                        <p:cTn id="20" dur="500"/>
                                        <p:tgtEl>
                                          <p:spTgt spid="94"/>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7"/>
                                        </p:tgtEl>
                                        <p:attrNameLst>
                                          <p:attrName>style.visibility</p:attrName>
                                        </p:attrNameLst>
                                      </p:cBhvr>
                                      <p:to>
                                        <p:strVal val="visible"/>
                                      </p:to>
                                    </p:set>
                                    <p:anim calcmode="lin" valueType="num">
                                      <p:cBhvr additive="base">
                                        <p:cTn id="25" dur="500"/>
                                        <p:tgtEl>
                                          <p:spTgt spid="97"/>
                                        </p:tgtEl>
                                        <p:attrNameLst>
                                          <p:attrName>ppt_y</p:attrName>
                                        </p:attrNameLst>
                                      </p:cBhvr>
                                      <p:tavLst>
                                        <p:tav tm="0">
                                          <p:val>
                                            <p:strVal val="#ppt_y+1"/>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98"/>
                                        </p:tgtEl>
                                        <p:attrNameLst>
                                          <p:attrName>style.visibility</p:attrName>
                                        </p:attrNameLst>
                                      </p:cBhvr>
                                      <p:to>
                                        <p:strVal val="visible"/>
                                      </p:to>
                                    </p:set>
                                    <p:anim calcmode="lin" valueType="num">
                                      <p:cBhvr additive="base">
                                        <p:cTn id="28" dur="500"/>
                                        <p:tgtEl>
                                          <p:spTgt spid="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5"/>
          <p:cNvSpPr/>
          <p:nvPr/>
        </p:nvSpPr>
        <p:spPr>
          <a:xfrm>
            <a:off x="0" y="-38100"/>
            <a:ext cx="18288000" cy="103251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104" name="Google Shape;104;p15"/>
          <p:cNvSpPr txBox="1"/>
          <p:nvPr/>
        </p:nvSpPr>
        <p:spPr>
          <a:xfrm>
            <a:off x="4876800" y="419100"/>
            <a:ext cx="7772400" cy="1115690"/>
          </a:xfrm>
          <a:prstGeom prst="rect">
            <a:avLst/>
          </a:prstGeom>
          <a:noFill/>
          <a:ln>
            <a:noFill/>
          </a:ln>
        </p:spPr>
        <p:txBody>
          <a:bodyPr spcFirstLastPara="1" wrap="square" lIns="0" tIns="0" rIns="0" bIns="0" anchor="t" anchorCtr="0">
            <a:spAutoFit/>
          </a:bodyPr>
          <a:lstStyle/>
          <a:p>
            <a:pPr marL="0" marR="0" lvl="0" indent="0" algn="l" rtl="0">
              <a:lnSpc>
                <a:spcPct val="90125"/>
              </a:lnSpc>
              <a:spcBef>
                <a:spcPts val="0"/>
              </a:spcBef>
              <a:spcAft>
                <a:spcPts val="0"/>
              </a:spcAft>
              <a:buNone/>
            </a:pPr>
            <a:r>
              <a:rPr lang="en-US" sz="9600">
                <a:solidFill>
                  <a:schemeClr val="lt1"/>
                </a:solidFill>
                <a:latin typeface="Impact"/>
                <a:ea typeface="Impact"/>
                <a:cs typeface="Impact"/>
                <a:sym typeface="Impact"/>
              </a:rPr>
              <a:t>AIM OF PROJECT</a:t>
            </a:r>
            <a:endParaRPr sz="9600">
              <a:solidFill>
                <a:schemeClr val="lt1"/>
              </a:solidFill>
              <a:latin typeface="Impact"/>
              <a:ea typeface="Impact"/>
              <a:cs typeface="Impact"/>
              <a:sym typeface="Impact"/>
            </a:endParaRPr>
          </a:p>
        </p:txBody>
      </p:sp>
      <p:sp>
        <p:nvSpPr>
          <p:cNvPr id="105" name="Google Shape;105;p15"/>
          <p:cNvSpPr/>
          <p:nvPr/>
        </p:nvSpPr>
        <p:spPr>
          <a:xfrm>
            <a:off x="365760" y="1972940"/>
            <a:ext cx="11262360" cy="7875910"/>
          </a:xfrm>
          <a:prstGeom prst="rect">
            <a:avLst/>
          </a:prstGeom>
          <a:noFill/>
          <a:ln>
            <a:noFill/>
          </a:ln>
        </p:spPr>
        <p:txBody>
          <a:bodyPr spcFirstLastPara="1" wrap="square" lIns="91425" tIns="45700" rIns="91425" bIns="45700" anchor="ctr" anchorCtr="0">
            <a:noAutofit/>
          </a:bodyPr>
          <a:lstStyle/>
          <a:p>
            <a:pPr lvl="0"/>
            <a:r>
              <a:rPr lang="en-US" sz="3600" dirty="0">
                <a:solidFill>
                  <a:schemeClr val="lt1"/>
                </a:solidFill>
                <a:latin typeface="Times New Roman"/>
                <a:ea typeface="Times New Roman"/>
                <a:cs typeface="Times New Roman"/>
                <a:sym typeface="Times New Roman"/>
              </a:rPr>
              <a:t>Develop a Convolutional Neural Network (CNN) model for lung cancer detection.</a:t>
            </a:r>
          </a:p>
          <a:p>
            <a:pPr lvl="0"/>
            <a:endParaRPr lang="en-US" sz="3600" dirty="0">
              <a:solidFill>
                <a:schemeClr val="lt1"/>
              </a:solidFill>
              <a:latin typeface="Times New Roman"/>
              <a:ea typeface="Times New Roman"/>
              <a:cs typeface="Times New Roman"/>
              <a:sym typeface="Times New Roman"/>
            </a:endParaRPr>
          </a:p>
          <a:p>
            <a:pPr lvl="0"/>
            <a:r>
              <a:rPr lang="en-US" sz="3600" dirty="0">
                <a:solidFill>
                  <a:schemeClr val="lt1"/>
                </a:solidFill>
                <a:latin typeface="Times New Roman"/>
                <a:ea typeface="Times New Roman"/>
                <a:cs typeface="Times New Roman"/>
                <a:sym typeface="Times New Roman"/>
              </a:rPr>
              <a:t>Automatically detect and classify lung cancer from medical images.</a:t>
            </a:r>
          </a:p>
          <a:p>
            <a:pPr lvl="0"/>
            <a:endParaRPr lang="en-US" sz="3600" dirty="0">
              <a:solidFill>
                <a:schemeClr val="lt1"/>
              </a:solidFill>
              <a:latin typeface="Times New Roman"/>
              <a:ea typeface="Times New Roman"/>
              <a:cs typeface="Times New Roman"/>
              <a:sym typeface="Times New Roman"/>
            </a:endParaRPr>
          </a:p>
          <a:p>
            <a:pPr lvl="0"/>
            <a:r>
              <a:rPr lang="en-US" sz="3600" dirty="0">
                <a:solidFill>
                  <a:schemeClr val="lt1"/>
                </a:solidFill>
                <a:latin typeface="Times New Roman"/>
                <a:ea typeface="Times New Roman"/>
                <a:cs typeface="Times New Roman"/>
                <a:sym typeface="Times New Roman"/>
              </a:rPr>
              <a:t>Improve diagnostic accuracy and reduce manual analysis time.</a:t>
            </a:r>
          </a:p>
          <a:p>
            <a:pPr lvl="0"/>
            <a:endParaRPr lang="en-US" sz="3600" dirty="0">
              <a:solidFill>
                <a:schemeClr val="lt1"/>
              </a:solidFill>
              <a:latin typeface="Times New Roman"/>
              <a:ea typeface="Times New Roman"/>
              <a:cs typeface="Times New Roman"/>
              <a:sym typeface="Times New Roman"/>
            </a:endParaRPr>
          </a:p>
          <a:p>
            <a:pPr lvl="0"/>
            <a:r>
              <a:rPr lang="en-US" sz="3600" dirty="0">
                <a:solidFill>
                  <a:schemeClr val="lt1"/>
                </a:solidFill>
                <a:latin typeface="Times New Roman"/>
                <a:ea typeface="Times New Roman"/>
                <a:cs typeface="Times New Roman"/>
                <a:sym typeface="Times New Roman"/>
              </a:rPr>
              <a:t>Assist medical professionals in early detection and treatment planning.</a:t>
            </a:r>
          </a:p>
          <a:p>
            <a:pPr lvl="0"/>
            <a:endParaRPr lang="en-US" sz="3600" dirty="0">
              <a:solidFill>
                <a:schemeClr val="lt1"/>
              </a:solidFill>
              <a:latin typeface="Times New Roman"/>
              <a:ea typeface="Times New Roman"/>
              <a:cs typeface="Times New Roman"/>
              <a:sym typeface="Times New Roman"/>
            </a:endParaRPr>
          </a:p>
          <a:p>
            <a:pPr lvl="0"/>
            <a:r>
              <a:rPr lang="en-US" sz="3600" dirty="0">
                <a:solidFill>
                  <a:schemeClr val="lt1"/>
                </a:solidFill>
                <a:latin typeface="Times New Roman"/>
                <a:ea typeface="Times New Roman"/>
                <a:cs typeface="Times New Roman"/>
                <a:sym typeface="Times New Roman"/>
              </a:rPr>
              <a:t>Minimize human error and provide reliable, consistent results.</a:t>
            </a:r>
          </a:p>
          <a:p>
            <a:pPr lvl="0"/>
            <a:endParaRPr lang="en-US" sz="3600" dirty="0">
              <a:solidFill>
                <a:schemeClr val="lt1"/>
              </a:solidFill>
              <a:latin typeface="Times New Roman"/>
              <a:ea typeface="Times New Roman"/>
              <a:cs typeface="Times New Roman"/>
              <a:sym typeface="Times New Roman"/>
            </a:endParaRPr>
          </a:p>
          <a:p>
            <a:pPr lvl="0"/>
            <a:r>
              <a:rPr lang="en-US" sz="3600" dirty="0">
                <a:solidFill>
                  <a:schemeClr val="lt1"/>
                </a:solidFill>
                <a:latin typeface="Times New Roman"/>
                <a:ea typeface="Times New Roman"/>
                <a:cs typeface="Times New Roman"/>
                <a:sym typeface="Times New Roman"/>
              </a:rPr>
              <a:t>Contribute to better patient care and outcomes.</a:t>
            </a:r>
            <a:endParaRPr dirty="0"/>
          </a:p>
        </p:txBody>
      </p:sp>
      <p:pic>
        <p:nvPicPr>
          <p:cNvPr id="106" name="Google Shape;106;p15"/>
          <p:cNvPicPr preferRelativeResize="0"/>
          <p:nvPr/>
        </p:nvPicPr>
        <p:blipFill rotWithShape="1">
          <a:blip r:embed="rId4">
            <a:alphaModFix/>
          </a:blip>
          <a:srcRect/>
          <a:stretch/>
        </p:blipFill>
        <p:spPr>
          <a:xfrm>
            <a:off x="12054840" y="2171700"/>
            <a:ext cx="5867400" cy="58674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4"/>
                                        </p:tgtEl>
                                        <p:attrNameLst>
                                          <p:attrName>style.visibility</p:attrName>
                                        </p:attrNameLst>
                                      </p:cBhvr>
                                      <p:to>
                                        <p:strVal val="visible"/>
                                      </p:to>
                                    </p:set>
                                    <p:anim calcmode="lin" valueType="num">
                                      <p:cBhvr additive="base">
                                        <p:cTn id="7" dur="500"/>
                                        <p:tgtEl>
                                          <p:spTgt spid="10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05"/>
                                        </p:tgtEl>
                                        <p:attrNameLst>
                                          <p:attrName>style.visibility</p:attrName>
                                        </p:attrNameLst>
                                      </p:cBhvr>
                                      <p:to>
                                        <p:strVal val="visible"/>
                                      </p:to>
                                    </p:set>
                                    <p:anim calcmode="lin" valueType="num">
                                      <p:cBhvr additive="base">
                                        <p:cTn id="12" dur="500"/>
                                        <p:tgtEl>
                                          <p:spTgt spid="10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6"/>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txBody>
          <a:bodyPr/>
          <a:lstStyle/>
          <a:p>
            <a:endParaRPr lang="en-IN" dirty="0"/>
          </a:p>
        </p:txBody>
      </p:sp>
      <p:sp>
        <p:nvSpPr>
          <p:cNvPr id="112" name="Google Shape;112;p16"/>
          <p:cNvSpPr txBox="1"/>
          <p:nvPr/>
        </p:nvSpPr>
        <p:spPr>
          <a:xfrm>
            <a:off x="6609348" y="472439"/>
            <a:ext cx="4648200" cy="1115690"/>
          </a:xfrm>
          <a:prstGeom prst="rect">
            <a:avLst/>
          </a:prstGeom>
          <a:noFill/>
          <a:ln>
            <a:noFill/>
          </a:ln>
        </p:spPr>
        <p:txBody>
          <a:bodyPr spcFirstLastPara="1" wrap="square" lIns="0" tIns="0" rIns="0" bIns="0" anchor="t" anchorCtr="0">
            <a:spAutoFit/>
          </a:bodyPr>
          <a:lstStyle/>
          <a:p>
            <a:pPr marL="0" marR="0" lvl="0" indent="0" algn="l" rtl="0">
              <a:lnSpc>
                <a:spcPct val="90125"/>
              </a:lnSpc>
              <a:spcBef>
                <a:spcPts val="0"/>
              </a:spcBef>
              <a:spcAft>
                <a:spcPts val="0"/>
              </a:spcAft>
              <a:buNone/>
            </a:pPr>
            <a:r>
              <a:rPr lang="en-US" sz="9600">
                <a:solidFill>
                  <a:schemeClr val="lt1"/>
                </a:solidFill>
                <a:latin typeface="Impact"/>
                <a:ea typeface="Impact"/>
                <a:cs typeface="Impact"/>
                <a:sym typeface="Impact"/>
              </a:rPr>
              <a:t>PROCESS</a:t>
            </a:r>
            <a:endParaRPr sz="9600">
              <a:solidFill>
                <a:schemeClr val="lt1"/>
              </a:solidFill>
              <a:latin typeface="Impact"/>
              <a:ea typeface="Impact"/>
              <a:cs typeface="Impact"/>
              <a:sym typeface="Impact"/>
            </a:endParaRPr>
          </a:p>
        </p:txBody>
      </p:sp>
      <p:sp>
        <p:nvSpPr>
          <p:cNvPr id="114" name="Google Shape;114;p16"/>
          <p:cNvSpPr/>
          <p:nvPr/>
        </p:nvSpPr>
        <p:spPr>
          <a:xfrm>
            <a:off x="513348" y="2066522"/>
            <a:ext cx="3086100" cy="1077218"/>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3200"/>
              <a:buFont typeface="Times New Roman"/>
              <a:buNone/>
            </a:pPr>
            <a:endParaRPr sz="3200" b="0" i="0" u="none" strike="noStrike" cap="none" dirty="0">
              <a:solidFill>
                <a:schemeClr val="lt1"/>
              </a:solidFill>
              <a:latin typeface="Times New Roman"/>
              <a:ea typeface="Times New Roman"/>
              <a:cs typeface="Times New Roman"/>
              <a:sym typeface="Times New Roman"/>
            </a:endParaRPr>
          </a:p>
        </p:txBody>
      </p:sp>
      <p:sp>
        <p:nvSpPr>
          <p:cNvPr id="117" name="Google Shape;117;p16"/>
          <p:cNvSpPr/>
          <p:nvPr/>
        </p:nvSpPr>
        <p:spPr>
          <a:xfrm>
            <a:off x="5009148" y="2066522"/>
            <a:ext cx="2705100" cy="1077218"/>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3200"/>
              <a:buFont typeface="Times New Roman"/>
              <a:buNone/>
            </a:pPr>
            <a:endParaRPr dirty="0"/>
          </a:p>
        </p:txBody>
      </p:sp>
      <p:sp>
        <p:nvSpPr>
          <p:cNvPr id="119" name="Google Shape;119;p16"/>
          <p:cNvSpPr/>
          <p:nvPr/>
        </p:nvSpPr>
        <p:spPr>
          <a:xfrm>
            <a:off x="9276348" y="2019300"/>
            <a:ext cx="2362200" cy="1077218"/>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3200"/>
              <a:buFont typeface="Times New Roman"/>
              <a:buNone/>
            </a:pPr>
            <a:endParaRPr dirty="0"/>
          </a:p>
        </p:txBody>
      </p:sp>
      <p:sp>
        <p:nvSpPr>
          <p:cNvPr id="123" name="Google Shape;123;p16"/>
          <p:cNvSpPr/>
          <p:nvPr/>
        </p:nvSpPr>
        <p:spPr>
          <a:xfrm>
            <a:off x="13314948" y="2341721"/>
            <a:ext cx="4572000" cy="58477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3200"/>
              <a:buFont typeface="Times New Roman"/>
              <a:buNone/>
            </a:pPr>
            <a:endParaRPr dirty="0"/>
          </a:p>
        </p:txBody>
      </p:sp>
      <p:sp>
        <p:nvSpPr>
          <p:cNvPr id="126" name="Google Shape;126;p16"/>
          <p:cNvSpPr/>
          <p:nvPr/>
        </p:nvSpPr>
        <p:spPr>
          <a:xfrm>
            <a:off x="13612128" y="4330125"/>
            <a:ext cx="4046220" cy="58477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3200"/>
              <a:buFont typeface="Times New Roman"/>
              <a:buNone/>
            </a:pPr>
            <a:endParaRPr dirty="0"/>
          </a:p>
        </p:txBody>
      </p:sp>
      <p:sp>
        <p:nvSpPr>
          <p:cNvPr id="128" name="Google Shape;128;p16"/>
          <p:cNvSpPr/>
          <p:nvPr/>
        </p:nvSpPr>
        <p:spPr>
          <a:xfrm>
            <a:off x="13467348" y="6393240"/>
            <a:ext cx="4114800" cy="156966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3200"/>
              <a:buFont typeface="Times New Roman"/>
              <a:buNone/>
            </a:pPr>
            <a:endParaRPr dirty="0"/>
          </a:p>
        </p:txBody>
      </p:sp>
      <p:sp>
        <p:nvSpPr>
          <p:cNvPr id="131" name="Google Shape;131;p16"/>
          <p:cNvSpPr/>
          <p:nvPr/>
        </p:nvSpPr>
        <p:spPr>
          <a:xfrm>
            <a:off x="9377313" y="8912572"/>
            <a:ext cx="3048000" cy="58477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3200"/>
              <a:buFont typeface="Times New Roman"/>
              <a:buNone/>
            </a:pPr>
            <a:endParaRPr dirty="0"/>
          </a:p>
        </p:txBody>
      </p:sp>
      <p:sp>
        <p:nvSpPr>
          <p:cNvPr id="134" name="Google Shape;134;p16"/>
          <p:cNvSpPr/>
          <p:nvPr/>
        </p:nvSpPr>
        <p:spPr>
          <a:xfrm>
            <a:off x="9992628" y="3368814"/>
            <a:ext cx="2026920" cy="707886"/>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dirty="0"/>
          </a:p>
        </p:txBody>
      </p:sp>
      <p:sp>
        <p:nvSpPr>
          <p:cNvPr id="135" name="Google Shape;135;p16"/>
          <p:cNvSpPr/>
          <p:nvPr/>
        </p:nvSpPr>
        <p:spPr>
          <a:xfrm>
            <a:off x="6609348" y="3924300"/>
            <a:ext cx="1981200" cy="707886"/>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dirty="0">
                <a:solidFill>
                  <a:schemeClr val="lt1"/>
                </a:solidFill>
                <a:latin typeface="Times New Roman"/>
                <a:ea typeface="Times New Roman"/>
                <a:cs typeface="Times New Roman"/>
                <a:sym typeface="Times New Roman"/>
              </a:rPr>
              <a:t> </a:t>
            </a:r>
            <a:endParaRPr sz="2000" dirty="0">
              <a:solidFill>
                <a:schemeClr val="lt1"/>
              </a:solidFill>
              <a:latin typeface="Times New Roman"/>
              <a:ea typeface="Times New Roman"/>
              <a:cs typeface="Times New Roman"/>
              <a:sym typeface="Times New Roman"/>
            </a:endParaRPr>
          </a:p>
        </p:txBody>
      </p:sp>
      <p:sp>
        <p:nvSpPr>
          <p:cNvPr id="136" name="Google Shape;136;p16"/>
          <p:cNvSpPr/>
          <p:nvPr/>
        </p:nvSpPr>
        <p:spPr>
          <a:xfrm>
            <a:off x="6207393" y="6645414"/>
            <a:ext cx="2667000" cy="707886"/>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000" dirty="0">
              <a:solidFill>
                <a:schemeClr val="lt1"/>
              </a:solidFill>
              <a:latin typeface="Times New Roman"/>
              <a:ea typeface="Times New Roman"/>
              <a:cs typeface="Times New Roman"/>
              <a:sym typeface="Times New Roman"/>
            </a:endParaRPr>
          </a:p>
        </p:txBody>
      </p:sp>
      <p:sp>
        <p:nvSpPr>
          <p:cNvPr id="137" name="Google Shape;137;p16"/>
          <p:cNvSpPr/>
          <p:nvPr/>
        </p:nvSpPr>
        <p:spPr>
          <a:xfrm>
            <a:off x="9809748" y="5894457"/>
            <a:ext cx="2362200" cy="707886"/>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000" dirty="0">
              <a:solidFill>
                <a:schemeClr val="lt1"/>
              </a:solidFill>
              <a:latin typeface="Times New Roman"/>
              <a:ea typeface="Times New Roman"/>
              <a:cs typeface="Times New Roman"/>
              <a:sym typeface="Times New Roman"/>
            </a:endParaRPr>
          </a:p>
        </p:txBody>
      </p:sp>
      <p:sp>
        <p:nvSpPr>
          <p:cNvPr id="138" name="Google Shape;138;p16"/>
          <p:cNvSpPr/>
          <p:nvPr/>
        </p:nvSpPr>
        <p:spPr>
          <a:xfrm>
            <a:off x="6207393" y="5254051"/>
            <a:ext cx="2476500" cy="707886"/>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000" dirty="0">
              <a:solidFill>
                <a:schemeClr val="lt1"/>
              </a:solidFill>
              <a:latin typeface="Times New Roman"/>
              <a:ea typeface="Times New Roman"/>
              <a:cs typeface="Times New Roman"/>
              <a:sym typeface="Times New Roman"/>
            </a:endParaRPr>
          </a:p>
        </p:txBody>
      </p:sp>
      <p:sp>
        <p:nvSpPr>
          <p:cNvPr id="152" name="Google Shape;152;p16"/>
          <p:cNvSpPr/>
          <p:nvPr/>
        </p:nvSpPr>
        <p:spPr>
          <a:xfrm>
            <a:off x="3866148" y="3600390"/>
            <a:ext cx="1600200" cy="40011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dirty="0"/>
          </a:p>
        </p:txBody>
      </p:sp>
      <p:sp>
        <p:nvSpPr>
          <p:cNvPr id="153" name="Google Shape;153;p16"/>
          <p:cNvSpPr/>
          <p:nvPr/>
        </p:nvSpPr>
        <p:spPr>
          <a:xfrm>
            <a:off x="3866148" y="4133790"/>
            <a:ext cx="1600200" cy="40011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dirty="0"/>
          </a:p>
        </p:txBody>
      </p:sp>
      <p:sp>
        <p:nvSpPr>
          <p:cNvPr id="155" name="Google Shape;155;p16"/>
          <p:cNvSpPr/>
          <p:nvPr/>
        </p:nvSpPr>
        <p:spPr>
          <a:xfrm>
            <a:off x="3866148" y="4610100"/>
            <a:ext cx="1600200" cy="40011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dirty="0"/>
          </a:p>
        </p:txBody>
      </p:sp>
      <p:sp>
        <p:nvSpPr>
          <p:cNvPr id="156" name="Google Shape;156;p16"/>
          <p:cNvSpPr/>
          <p:nvPr/>
        </p:nvSpPr>
        <p:spPr>
          <a:xfrm>
            <a:off x="9733548" y="4665702"/>
            <a:ext cx="2476500" cy="40011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dirty="0"/>
          </a:p>
        </p:txBody>
      </p:sp>
      <p:sp>
        <p:nvSpPr>
          <p:cNvPr id="2" name="Rectangle 1">
            <a:extLst>
              <a:ext uri="{FF2B5EF4-FFF2-40B4-BE49-F238E27FC236}">
                <a16:creationId xmlns:a16="http://schemas.microsoft.com/office/drawing/2014/main" id="{8FC10959-10FF-9E10-0E98-0BA7861D0B41}"/>
              </a:ext>
            </a:extLst>
          </p:cNvPr>
          <p:cNvSpPr/>
          <p:nvPr/>
        </p:nvSpPr>
        <p:spPr>
          <a:xfrm>
            <a:off x="1017639" y="2066522"/>
            <a:ext cx="16223226" cy="716596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D259FDC9-7B18-9C7E-2710-5CEA33159F25}"/>
              </a:ext>
            </a:extLst>
          </p:cNvPr>
          <p:cNvPicPr>
            <a:picLocks noChangeAspect="1"/>
          </p:cNvPicPr>
          <p:nvPr/>
        </p:nvPicPr>
        <p:blipFill>
          <a:blip r:embed="rId4"/>
          <a:stretch>
            <a:fillRect/>
          </a:stretch>
        </p:blipFill>
        <p:spPr>
          <a:xfrm>
            <a:off x="1047135" y="2019300"/>
            <a:ext cx="16193729" cy="72131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2"/>
                                        </p:tgtEl>
                                        <p:attrNameLst>
                                          <p:attrName>style.visibility</p:attrName>
                                        </p:attrNameLst>
                                      </p:cBhvr>
                                      <p:to>
                                        <p:strVal val="visible"/>
                                      </p:to>
                                    </p:set>
                                    <p:anim calcmode="lin" valueType="num">
                                      <p:cBhvr additive="base">
                                        <p:cTn id="7" dur="500"/>
                                        <p:tgtEl>
                                          <p:spTgt spid="112"/>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114"/>
                                        </p:tgtEl>
                                        <p:attrNameLst>
                                          <p:attrName>style.visibility</p:attrName>
                                        </p:attrNameLst>
                                      </p:cBhvr>
                                      <p:to>
                                        <p:strVal val="visible"/>
                                      </p:to>
                                    </p:set>
                                    <p:anim calcmode="lin" valueType="num">
                                      <p:cBhvr additive="base">
                                        <p:cTn id="10" dur="500"/>
                                        <p:tgtEl>
                                          <p:spTgt spid="114"/>
                                        </p:tgtEl>
                                        <p:attrNameLst>
                                          <p:attrName>ppt_y</p:attrName>
                                        </p:attrNameLst>
                                      </p:cBhvr>
                                      <p:tavLst>
                                        <p:tav tm="0">
                                          <p:val>
                                            <p:strVal val="#ppt_y+1"/>
                                          </p:val>
                                        </p:tav>
                                        <p:tav tm="100000">
                                          <p:val>
                                            <p:strVal val="#ppt_y"/>
                                          </p:val>
                                        </p:tav>
                                      </p:tavLst>
                                    </p:anim>
                                  </p:childTnLst>
                                </p:cTn>
                              </p:par>
                              <p:par>
                                <p:cTn id="11" presetID="2" presetClass="entr" presetSubtype="4" fill="hold" nodeType="withEffect">
                                  <p:stCondLst>
                                    <p:cond delay="0"/>
                                  </p:stCondLst>
                                  <p:childTnLst>
                                    <p:set>
                                      <p:cBhvr>
                                        <p:cTn id="12" dur="1" fill="hold">
                                          <p:stCondLst>
                                            <p:cond delay="0"/>
                                          </p:stCondLst>
                                        </p:cTn>
                                        <p:tgtEl>
                                          <p:spTgt spid="117"/>
                                        </p:tgtEl>
                                        <p:attrNameLst>
                                          <p:attrName>style.visibility</p:attrName>
                                        </p:attrNameLst>
                                      </p:cBhvr>
                                      <p:to>
                                        <p:strVal val="visible"/>
                                      </p:to>
                                    </p:set>
                                    <p:anim calcmode="lin" valueType="num">
                                      <p:cBhvr additive="base">
                                        <p:cTn id="13" dur="500"/>
                                        <p:tgtEl>
                                          <p:spTgt spid="117"/>
                                        </p:tgtEl>
                                        <p:attrNameLst>
                                          <p:attrName>ppt_y</p:attrName>
                                        </p:attrNameLst>
                                      </p:cBhvr>
                                      <p:tavLst>
                                        <p:tav tm="0">
                                          <p:val>
                                            <p:strVal val="#ppt_y+1"/>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52"/>
                                        </p:tgtEl>
                                        <p:attrNameLst>
                                          <p:attrName>style.visibility</p:attrName>
                                        </p:attrNameLst>
                                      </p:cBhvr>
                                      <p:to>
                                        <p:strVal val="visible"/>
                                      </p:to>
                                    </p:set>
                                    <p:anim calcmode="lin" valueType="num">
                                      <p:cBhvr additive="base">
                                        <p:cTn id="16" dur="500"/>
                                        <p:tgtEl>
                                          <p:spTgt spid="152"/>
                                        </p:tgtEl>
                                        <p:attrNameLst>
                                          <p:attrName>ppt_y</p:attrName>
                                        </p:attrNameLst>
                                      </p:cBhvr>
                                      <p:tavLst>
                                        <p:tav tm="0">
                                          <p:val>
                                            <p:strVal val="#ppt_y+1"/>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53"/>
                                        </p:tgtEl>
                                        <p:attrNameLst>
                                          <p:attrName>style.visibility</p:attrName>
                                        </p:attrNameLst>
                                      </p:cBhvr>
                                      <p:to>
                                        <p:strVal val="visible"/>
                                      </p:to>
                                    </p:set>
                                    <p:anim calcmode="lin" valueType="num">
                                      <p:cBhvr additive="base">
                                        <p:cTn id="19" dur="500"/>
                                        <p:tgtEl>
                                          <p:spTgt spid="153"/>
                                        </p:tgtEl>
                                        <p:attrNameLst>
                                          <p:attrName>ppt_y</p:attrName>
                                        </p:attrNameLst>
                                      </p:cBhvr>
                                      <p:tavLst>
                                        <p:tav tm="0">
                                          <p:val>
                                            <p:strVal val="#ppt_y+1"/>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155"/>
                                        </p:tgtEl>
                                        <p:attrNameLst>
                                          <p:attrName>style.visibility</p:attrName>
                                        </p:attrNameLst>
                                      </p:cBhvr>
                                      <p:to>
                                        <p:strVal val="visible"/>
                                      </p:to>
                                    </p:set>
                                    <p:anim calcmode="lin" valueType="num">
                                      <p:cBhvr additive="base">
                                        <p:cTn id="22" dur="500"/>
                                        <p:tgtEl>
                                          <p:spTgt spid="155"/>
                                        </p:tgtEl>
                                        <p:attrNameLst>
                                          <p:attrName>ppt_y</p:attrName>
                                        </p:attrNameLst>
                                      </p:cBhvr>
                                      <p:tavLst>
                                        <p:tav tm="0">
                                          <p:val>
                                            <p:strVal val="#ppt_y+1"/>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19"/>
                                        </p:tgtEl>
                                        <p:attrNameLst>
                                          <p:attrName>style.visibility</p:attrName>
                                        </p:attrNameLst>
                                      </p:cBhvr>
                                      <p:to>
                                        <p:strVal val="visible"/>
                                      </p:to>
                                    </p:set>
                                    <p:anim calcmode="lin" valueType="num">
                                      <p:cBhvr additive="base">
                                        <p:cTn id="25" dur="500"/>
                                        <p:tgtEl>
                                          <p:spTgt spid="119"/>
                                        </p:tgtEl>
                                        <p:attrNameLst>
                                          <p:attrName>ppt_y</p:attrName>
                                        </p:attrNameLst>
                                      </p:cBhvr>
                                      <p:tavLst>
                                        <p:tav tm="0">
                                          <p:val>
                                            <p:strVal val="#ppt_y+1"/>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123"/>
                                        </p:tgtEl>
                                        <p:attrNameLst>
                                          <p:attrName>style.visibility</p:attrName>
                                        </p:attrNameLst>
                                      </p:cBhvr>
                                      <p:to>
                                        <p:strVal val="visible"/>
                                      </p:to>
                                    </p:set>
                                    <p:anim calcmode="lin" valueType="num">
                                      <p:cBhvr additive="base">
                                        <p:cTn id="28" dur="500"/>
                                        <p:tgtEl>
                                          <p:spTgt spid="123"/>
                                        </p:tgtEl>
                                        <p:attrNameLst>
                                          <p:attrName>ppt_y</p:attrName>
                                        </p:attrNameLst>
                                      </p:cBhvr>
                                      <p:tavLst>
                                        <p:tav tm="0">
                                          <p:val>
                                            <p:strVal val="#ppt_y+1"/>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26"/>
                                        </p:tgtEl>
                                        <p:attrNameLst>
                                          <p:attrName>style.visibility</p:attrName>
                                        </p:attrNameLst>
                                      </p:cBhvr>
                                      <p:to>
                                        <p:strVal val="visible"/>
                                      </p:to>
                                    </p:set>
                                    <p:anim calcmode="lin" valueType="num">
                                      <p:cBhvr additive="base">
                                        <p:cTn id="31" dur="500"/>
                                        <p:tgtEl>
                                          <p:spTgt spid="126"/>
                                        </p:tgtEl>
                                        <p:attrNameLst>
                                          <p:attrName>ppt_y</p:attrName>
                                        </p:attrNameLst>
                                      </p:cBhvr>
                                      <p:tavLst>
                                        <p:tav tm="0">
                                          <p:val>
                                            <p:strVal val="#ppt_y+1"/>
                                          </p:val>
                                        </p:tav>
                                        <p:tav tm="100000">
                                          <p:val>
                                            <p:strVal val="#ppt_y"/>
                                          </p:val>
                                        </p:tav>
                                      </p:tavLst>
                                    </p:anim>
                                  </p:childTnLst>
                                </p:cTn>
                              </p:par>
                              <p:par>
                                <p:cTn id="32" presetID="2" presetClass="entr" presetSubtype="4" fill="hold" nodeType="withEffect">
                                  <p:stCondLst>
                                    <p:cond delay="0"/>
                                  </p:stCondLst>
                                  <p:childTnLst>
                                    <p:set>
                                      <p:cBhvr>
                                        <p:cTn id="33" dur="1" fill="hold">
                                          <p:stCondLst>
                                            <p:cond delay="0"/>
                                          </p:stCondLst>
                                        </p:cTn>
                                        <p:tgtEl>
                                          <p:spTgt spid="128"/>
                                        </p:tgtEl>
                                        <p:attrNameLst>
                                          <p:attrName>style.visibility</p:attrName>
                                        </p:attrNameLst>
                                      </p:cBhvr>
                                      <p:to>
                                        <p:strVal val="visible"/>
                                      </p:to>
                                    </p:set>
                                    <p:anim calcmode="lin" valueType="num">
                                      <p:cBhvr additive="base">
                                        <p:cTn id="34" dur="500"/>
                                        <p:tgtEl>
                                          <p:spTgt spid="128"/>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134"/>
                                        </p:tgtEl>
                                        <p:attrNameLst>
                                          <p:attrName>style.visibility</p:attrName>
                                        </p:attrNameLst>
                                      </p:cBhvr>
                                      <p:to>
                                        <p:strVal val="visible"/>
                                      </p:to>
                                    </p:set>
                                    <p:anim calcmode="lin" valueType="num">
                                      <p:cBhvr additive="base">
                                        <p:cTn id="39" dur="500"/>
                                        <p:tgtEl>
                                          <p:spTgt spid="134"/>
                                        </p:tgtEl>
                                        <p:attrNameLst>
                                          <p:attrName>ppt_y</p:attrName>
                                        </p:attrNameLst>
                                      </p:cBhvr>
                                      <p:tavLst>
                                        <p:tav tm="0">
                                          <p:val>
                                            <p:strVal val="#ppt_y+1"/>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135"/>
                                        </p:tgtEl>
                                        <p:attrNameLst>
                                          <p:attrName>style.visibility</p:attrName>
                                        </p:attrNameLst>
                                      </p:cBhvr>
                                      <p:to>
                                        <p:strVal val="visible"/>
                                      </p:to>
                                    </p:set>
                                    <p:anim calcmode="lin" valueType="num">
                                      <p:cBhvr additive="base">
                                        <p:cTn id="42" dur="500"/>
                                        <p:tgtEl>
                                          <p:spTgt spid="135"/>
                                        </p:tgtEl>
                                        <p:attrNameLst>
                                          <p:attrName>ppt_y</p:attrName>
                                        </p:attrNameLst>
                                      </p:cBhvr>
                                      <p:tavLst>
                                        <p:tav tm="0">
                                          <p:val>
                                            <p:strVal val="#ppt_y+1"/>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136"/>
                                        </p:tgtEl>
                                        <p:attrNameLst>
                                          <p:attrName>style.visibility</p:attrName>
                                        </p:attrNameLst>
                                      </p:cBhvr>
                                      <p:to>
                                        <p:strVal val="visible"/>
                                      </p:to>
                                    </p:set>
                                    <p:anim calcmode="lin" valueType="num">
                                      <p:cBhvr additive="base">
                                        <p:cTn id="45" dur="500"/>
                                        <p:tgtEl>
                                          <p:spTgt spid="136"/>
                                        </p:tgtEl>
                                        <p:attrNameLst>
                                          <p:attrName>ppt_y</p:attrName>
                                        </p:attrNameLst>
                                      </p:cBhvr>
                                      <p:tavLst>
                                        <p:tav tm="0">
                                          <p:val>
                                            <p:strVal val="#ppt_y+1"/>
                                          </p:val>
                                        </p:tav>
                                        <p:tav tm="100000">
                                          <p:val>
                                            <p:strVal val="#ppt_y"/>
                                          </p:val>
                                        </p:tav>
                                      </p:tavLst>
                                    </p:anim>
                                  </p:childTnLst>
                                </p:cTn>
                              </p:par>
                              <p:par>
                                <p:cTn id="46" presetID="2" presetClass="entr" presetSubtype="4" fill="hold" nodeType="withEffect">
                                  <p:stCondLst>
                                    <p:cond delay="0"/>
                                  </p:stCondLst>
                                  <p:childTnLst>
                                    <p:set>
                                      <p:cBhvr>
                                        <p:cTn id="47" dur="1" fill="hold">
                                          <p:stCondLst>
                                            <p:cond delay="0"/>
                                          </p:stCondLst>
                                        </p:cTn>
                                        <p:tgtEl>
                                          <p:spTgt spid="137"/>
                                        </p:tgtEl>
                                        <p:attrNameLst>
                                          <p:attrName>style.visibility</p:attrName>
                                        </p:attrNameLst>
                                      </p:cBhvr>
                                      <p:to>
                                        <p:strVal val="visible"/>
                                      </p:to>
                                    </p:set>
                                    <p:anim calcmode="lin" valueType="num">
                                      <p:cBhvr additive="base">
                                        <p:cTn id="48" dur="500"/>
                                        <p:tgtEl>
                                          <p:spTgt spid="137"/>
                                        </p:tgtEl>
                                        <p:attrNameLst>
                                          <p:attrName>ppt_y</p:attrName>
                                        </p:attrNameLst>
                                      </p:cBhvr>
                                      <p:tavLst>
                                        <p:tav tm="0">
                                          <p:val>
                                            <p:strVal val="#ppt_y+1"/>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138"/>
                                        </p:tgtEl>
                                        <p:attrNameLst>
                                          <p:attrName>style.visibility</p:attrName>
                                        </p:attrNameLst>
                                      </p:cBhvr>
                                      <p:to>
                                        <p:strVal val="visible"/>
                                      </p:to>
                                    </p:set>
                                    <p:anim calcmode="lin" valueType="num">
                                      <p:cBhvr additive="base">
                                        <p:cTn id="51" dur="500"/>
                                        <p:tgtEl>
                                          <p:spTgt spid="138"/>
                                        </p:tgtEl>
                                        <p:attrNameLst>
                                          <p:attrName>ppt_y</p:attrName>
                                        </p:attrNameLst>
                                      </p:cBhvr>
                                      <p:tavLst>
                                        <p:tav tm="0">
                                          <p:val>
                                            <p:strVal val="#ppt_y+1"/>
                                          </p:val>
                                        </p:tav>
                                        <p:tav tm="100000">
                                          <p:val>
                                            <p:strVal val="#ppt_y"/>
                                          </p:val>
                                        </p:tav>
                                      </p:tavLst>
                                    </p:anim>
                                  </p:childTnLst>
                                </p:cTn>
                              </p:par>
                              <p:par>
                                <p:cTn id="52" presetID="2" presetClass="entr" presetSubtype="4" fill="hold" nodeType="withEffect">
                                  <p:stCondLst>
                                    <p:cond delay="0"/>
                                  </p:stCondLst>
                                  <p:childTnLst>
                                    <p:set>
                                      <p:cBhvr>
                                        <p:cTn id="53" dur="1" fill="hold">
                                          <p:stCondLst>
                                            <p:cond delay="0"/>
                                          </p:stCondLst>
                                        </p:cTn>
                                        <p:tgtEl>
                                          <p:spTgt spid="156"/>
                                        </p:tgtEl>
                                        <p:attrNameLst>
                                          <p:attrName>style.visibility</p:attrName>
                                        </p:attrNameLst>
                                      </p:cBhvr>
                                      <p:to>
                                        <p:strVal val="visible"/>
                                      </p:to>
                                    </p:set>
                                    <p:anim calcmode="lin" valueType="num">
                                      <p:cBhvr additive="base">
                                        <p:cTn id="54" dur="500"/>
                                        <p:tgtEl>
                                          <p:spTgt spid="156"/>
                                        </p:tgtEl>
                                        <p:attrNameLst>
                                          <p:attrName>ppt_y</p:attrName>
                                        </p:attrNameLst>
                                      </p:cBhvr>
                                      <p:tavLst>
                                        <p:tav tm="0">
                                          <p:val>
                                            <p:strVal val="#ppt_y+1"/>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131"/>
                                        </p:tgtEl>
                                        <p:attrNameLst>
                                          <p:attrName>style.visibility</p:attrName>
                                        </p:attrNameLst>
                                      </p:cBhvr>
                                      <p:to>
                                        <p:strVal val="visible"/>
                                      </p:to>
                                    </p:set>
                                    <p:anim calcmode="lin" valueType="num">
                                      <p:cBhvr additive="base">
                                        <p:cTn id="57" dur="500"/>
                                        <p:tgtEl>
                                          <p:spTgt spid="1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7"/>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163" name="Google Shape;163;p17"/>
          <p:cNvSpPr txBox="1"/>
          <p:nvPr/>
        </p:nvSpPr>
        <p:spPr>
          <a:xfrm>
            <a:off x="3505200" y="446410"/>
            <a:ext cx="10977716" cy="1329595"/>
          </a:xfrm>
          <a:prstGeom prst="rect">
            <a:avLst/>
          </a:prstGeom>
          <a:noFill/>
          <a:ln>
            <a:noFill/>
          </a:ln>
        </p:spPr>
        <p:txBody>
          <a:bodyPr spcFirstLastPara="1" wrap="square" lIns="0" tIns="0" rIns="0" bIns="0" anchor="t" anchorCtr="0">
            <a:spAutoFit/>
          </a:bodyPr>
          <a:lstStyle/>
          <a:p>
            <a:pPr lvl="0">
              <a:lnSpc>
                <a:spcPct val="90125"/>
              </a:lnSpc>
            </a:pPr>
            <a:r>
              <a:rPr lang="en-US" sz="9600" dirty="0">
                <a:solidFill>
                  <a:schemeClr val="lt1"/>
                </a:solidFill>
                <a:latin typeface="Impact"/>
                <a:ea typeface="Impact"/>
                <a:cs typeface="Impact"/>
                <a:sym typeface="Impact"/>
              </a:rPr>
              <a:t>Motivation For Project</a:t>
            </a:r>
            <a:endParaRPr sz="9600" dirty="0">
              <a:solidFill>
                <a:schemeClr val="lt1"/>
              </a:solidFill>
              <a:latin typeface="Impact"/>
              <a:ea typeface="Impact"/>
              <a:cs typeface="Impact"/>
              <a:sym typeface="Impact"/>
            </a:endParaRPr>
          </a:p>
        </p:txBody>
      </p:sp>
      <p:sp>
        <p:nvSpPr>
          <p:cNvPr id="164" name="Google Shape;164;p17"/>
          <p:cNvSpPr/>
          <p:nvPr/>
        </p:nvSpPr>
        <p:spPr>
          <a:xfrm>
            <a:off x="504826" y="1535443"/>
            <a:ext cx="17355471" cy="7917821"/>
          </a:xfrm>
          <a:prstGeom prst="rect">
            <a:avLst/>
          </a:prstGeom>
          <a:noFill/>
          <a:ln>
            <a:noFill/>
          </a:ln>
        </p:spPr>
        <p:txBody>
          <a:bodyPr spcFirstLastPara="1" wrap="square" lIns="91425" tIns="45700" rIns="91425" bIns="45700" anchor="ctr" anchorCtr="0">
            <a:noAutofit/>
          </a:bodyPr>
          <a:lstStyle/>
          <a:p>
            <a:pPr lvl="0" algn="just"/>
            <a:r>
              <a:rPr lang="en-US" sz="3600" dirty="0">
                <a:solidFill>
                  <a:schemeClr val="lt1"/>
                </a:solidFill>
                <a:latin typeface="Times New Roman"/>
                <a:ea typeface="Times New Roman"/>
                <a:cs typeface="Times New Roman"/>
                <a:sym typeface="Times New Roman"/>
              </a:rPr>
              <a:t>The main motivation is to improve early detection and diagnosis of lung cancer. The framework provides a critical tool for healthcare professionals to identify lung cancer more accurately and efficiently using deep learning technology.</a:t>
            </a:r>
          </a:p>
          <a:p>
            <a:pPr lvl="0" algn="just"/>
            <a:endParaRPr lang="en-US" sz="3600" dirty="0">
              <a:solidFill>
                <a:schemeClr val="lt1"/>
              </a:solidFill>
              <a:latin typeface="Times New Roman"/>
              <a:ea typeface="Times New Roman"/>
              <a:cs typeface="Times New Roman"/>
              <a:sym typeface="Times New Roman"/>
            </a:endParaRPr>
          </a:p>
          <a:p>
            <a:pPr lvl="0" algn="just"/>
            <a:r>
              <a:rPr lang="en-US" sz="3600" dirty="0">
                <a:solidFill>
                  <a:schemeClr val="lt1"/>
                </a:solidFill>
                <a:latin typeface="Times New Roman"/>
                <a:ea typeface="Times New Roman"/>
                <a:cs typeface="Times New Roman"/>
                <a:sym typeface="Times New Roman"/>
              </a:rPr>
              <a:t>A Deep Learning-Based Lung Cancer Detection System has the potential to enhance diagnostic accuracy, reduce mortality rates through early detection, and transform the standard of care for patients by integrating cutting-edge Al techniques into medical imaging analysis.</a:t>
            </a:r>
            <a:endParaRPr sz="3600" b="0" i="0" u="none" strike="noStrike" cap="none" dirty="0">
              <a:solidFill>
                <a:schemeClr val="lt1"/>
              </a:solidFill>
              <a:latin typeface="Times New Roman"/>
              <a:ea typeface="Times New Roman"/>
              <a:cs typeface="Times New Roman"/>
              <a:sym typeface="Times New Roman"/>
            </a:endParaRPr>
          </a:p>
        </p:txBody>
      </p:sp>
      <p:sp>
        <p:nvSpPr>
          <p:cNvPr id="165" name="Google Shape;165;p17"/>
          <p:cNvSpPr/>
          <p:nvPr/>
        </p:nvSpPr>
        <p:spPr>
          <a:xfrm>
            <a:off x="3314701" y="3771900"/>
            <a:ext cx="300989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dirty="0"/>
          </a:p>
        </p:txBody>
      </p:sp>
      <p:sp>
        <p:nvSpPr>
          <p:cNvPr id="168" name="Google Shape;168;p17"/>
          <p:cNvSpPr/>
          <p:nvPr/>
        </p:nvSpPr>
        <p:spPr>
          <a:xfrm>
            <a:off x="2324100" y="5578614"/>
            <a:ext cx="2095500"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4000" b="0" i="0" u="none" strike="noStrike" cap="none" dirty="0">
              <a:solidFill>
                <a:schemeClr val="lt1"/>
              </a:solidFill>
              <a:latin typeface="Times New Roman"/>
              <a:ea typeface="Times New Roman"/>
              <a:cs typeface="Times New Roman"/>
              <a:sym typeface="Times New Roman"/>
            </a:endParaRPr>
          </a:p>
        </p:txBody>
      </p:sp>
      <p:sp>
        <p:nvSpPr>
          <p:cNvPr id="169" name="Google Shape;169;p17"/>
          <p:cNvSpPr/>
          <p:nvPr/>
        </p:nvSpPr>
        <p:spPr>
          <a:xfrm>
            <a:off x="5372101" y="5578614"/>
            <a:ext cx="262889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4000" b="0" i="0" u="none" strike="noStrike" cap="none" dirty="0">
              <a:solidFill>
                <a:schemeClr val="lt1"/>
              </a:solidFill>
              <a:latin typeface="Times New Roman"/>
              <a:ea typeface="Times New Roman"/>
              <a:cs typeface="Times New Roman"/>
              <a:sym typeface="Times New Roman"/>
            </a:endParaRPr>
          </a:p>
        </p:txBody>
      </p:sp>
      <p:sp>
        <p:nvSpPr>
          <p:cNvPr id="172" name="Google Shape;172;p17"/>
          <p:cNvSpPr/>
          <p:nvPr/>
        </p:nvSpPr>
        <p:spPr>
          <a:xfrm>
            <a:off x="190501" y="9667101"/>
            <a:ext cx="3314699" cy="276999"/>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1200" b="0" i="0" u="none" strike="noStrike" cap="none" dirty="0">
              <a:solidFill>
                <a:schemeClr val="lt1"/>
              </a:solidFill>
              <a:latin typeface="Times New Roman"/>
              <a:ea typeface="Times New Roman"/>
              <a:cs typeface="Times New Roman"/>
              <a:sym typeface="Times New Roman"/>
            </a:endParaRPr>
          </a:p>
        </p:txBody>
      </p:sp>
      <p:sp>
        <p:nvSpPr>
          <p:cNvPr id="175" name="Google Shape;175;p17"/>
          <p:cNvSpPr/>
          <p:nvPr/>
        </p:nvSpPr>
        <p:spPr>
          <a:xfrm>
            <a:off x="13335000" y="9639300"/>
            <a:ext cx="4782078" cy="461665"/>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400" dirty="0">
              <a:solidFill>
                <a:schemeClr val="lt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3"/>
                                        </p:tgtEl>
                                        <p:attrNameLst>
                                          <p:attrName>style.visibility</p:attrName>
                                        </p:attrNameLst>
                                      </p:cBhvr>
                                      <p:to>
                                        <p:strVal val="visible"/>
                                      </p:to>
                                    </p:set>
                                    <p:anim calcmode="lin" valueType="num">
                                      <p:cBhvr additive="base">
                                        <p:cTn id="7" dur="500"/>
                                        <p:tgtEl>
                                          <p:spTgt spid="16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64"/>
                                        </p:tgtEl>
                                        <p:attrNameLst>
                                          <p:attrName>style.visibility</p:attrName>
                                        </p:attrNameLst>
                                      </p:cBhvr>
                                      <p:to>
                                        <p:strVal val="visible"/>
                                      </p:to>
                                    </p:set>
                                    <p:anim calcmode="lin" valueType="num">
                                      <p:cBhvr additive="base">
                                        <p:cTn id="12" dur="500"/>
                                        <p:tgtEl>
                                          <p:spTgt spid="164"/>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65"/>
                                        </p:tgtEl>
                                        <p:attrNameLst>
                                          <p:attrName>style.visibility</p:attrName>
                                        </p:attrNameLst>
                                      </p:cBhvr>
                                      <p:to>
                                        <p:strVal val="visible"/>
                                      </p:to>
                                    </p:set>
                                    <p:anim calcmode="lin" valueType="num">
                                      <p:cBhvr additive="base">
                                        <p:cTn id="17" dur="500"/>
                                        <p:tgtEl>
                                          <p:spTgt spid="165"/>
                                        </p:tgtEl>
                                        <p:attrNameLst>
                                          <p:attrName>ppt_y</p:attrName>
                                        </p:attrNameLst>
                                      </p:cBhvr>
                                      <p:tavLst>
                                        <p:tav tm="0">
                                          <p:val>
                                            <p:strVal val="#ppt_y+1"/>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168"/>
                                        </p:tgtEl>
                                        <p:attrNameLst>
                                          <p:attrName>style.visibility</p:attrName>
                                        </p:attrNameLst>
                                      </p:cBhvr>
                                      <p:to>
                                        <p:strVal val="visible"/>
                                      </p:to>
                                    </p:set>
                                    <p:anim calcmode="lin" valueType="num">
                                      <p:cBhvr additive="base">
                                        <p:cTn id="20" dur="500"/>
                                        <p:tgtEl>
                                          <p:spTgt spid="168"/>
                                        </p:tgtEl>
                                        <p:attrNameLst>
                                          <p:attrName>ppt_y</p:attrName>
                                        </p:attrNameLst>
                                      </p:cBhvr>
                                      <p:tavLst>
                                        <p:tav tm="0">
                                          <p:val>
                                            <p:strVal val="#ppt_y+1"/>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69"/>
                                        </p:tgtEl>
                                        <p:attrNameLst>
                                          <p:attrName>style.visibility</p:attrName>
                                        </p:attrNameLst>
                                      </p:cBhvr>
                                      <p:to>
                                        <p:strVal val="visible"/>
                                      </p:to>
                                    </p:set>
                                    <p:anim calcmode="lin" valueType="num">
                                      <p:cBhvr additive="base">
                                        <p:cTn id="23" dur="500"/>
                                        <p:tgtEl>
                                          <p:spTgt spid="169"/>
                                        </p:tgtEl>
                                        <p:attrNameLst>
                                          <p:attrName>ppt_y</p:attrName>
                                        </p:attrNameLst>
                                      </p:cBhvr>
                                      <p:tavLst>
                                        <p:tav tm="0">
                                          <p:val>
                                            <p:strVal val="#ppt_y+1"/>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172"/>
                                        </p:tgtEl>
                                        <p:attrNameLst>
                                          <p:attrName>style.visibility</p:attrName>
                                        </p:attrNameLst>
                                      </p:cBhvr>
                                      <p:to>
                                        <p:strVal val="visible"/>
                                      </p:to>
                                    </p:set>
                                    <p:anim calcmode="lin" valueType="num">
                                      <p:cBhvr additive="base">
                                        <p:cTn id="26" dur="500"/>
                                        <p:tgtEl>
                                          <p:spTgt spid="1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8"/>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181" name="Google Shape;181;p18"/>
          <p:cNvSpPr txBox="1"/>
          <p:nvPr/>
        </p:nvSpPr>
        <p:spPr>
          <a:xfrm>
            <a:off x="3982065" y="438790"/>
            <a:ext cx="10972799" cy="1329595"/>
          </a:xfrm>
          <a:prstGeom prst="rect">
            <a:avLst/>
          </a:prstGeom>
          <a:noFill/>
          <a:ln>
            <a:noFill/>
          </a:ln>
        </p:spPr>
        <p:txBody>
          <a:bodyPr spcFirstLastPara="1" wrap="square" lIns="0" tIns="0" rIns="0" bIns="0" anchor="t" anchorCtr="0">
            <a:spAutoFit/>
          </a:bodyPr>
          <a:lstStyle/>
          <a:p>
            <a:pPr marL="0" marR="0" lvl="0" indent="0" algn="l" rtl="0">
              <a:lnSpc>
                <a:spcPct val="90125"/>
              </a:lnSpc>
              <a:spcBef>
                <a:spcPts val="0"/>
              </a:spcBef>
              <a:spcAft>
                <a:spcPts val="0"/>
              </a:spcAft>
              <a:buNone/>
            </a:pPr>
            <a:r>
              <a:rPr lang="en-US" sz="9600" dirty="0">
                <a:solidFill>
                  <a:schemeClr val="lt1"/>
                </a:solidFill>
                <a:latin typeface="Impact"/>
                <a:ea typeface="Impact"/>
                <a:cs typeface="Impact"/>
                <a:sym typeface="Impact"/>
              </a:rPr>
              <a:t>PROBLEM STATEMENT</a:t>
            </a:r>
            <a:endParaRPr sz="9600" dirty="0">
              <a:solidFill>
                <a:schemeClr val="lt1"/>
              </a:solidFill>
              <a:latin typeface="Impact"/>
              <a:ea typeface="Impact"/>
              <a:cs typeface="Impact"/>
              <a:sym typeface="Impact"/>
            </a:endParaRPr>
          </a:p>
        </p:txBody>
      </p:sp>
      <p:sp>
        <p:nvSpPr>
          <p:cNvPr id="182" name="Google Shape;182;p18"/>
          <p:cNvSpPr/>
          <p:nvPr/>
        </p:nvSpPr>
        <p:spPr>
          <a:xfrm>
            <a:off x="5772150" y="1615440"/>
            <a:ext cx="674369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4000" b="1" i="0" u="none" strike="noStrike" cap="none" dirty="0">
              <a:solidFill>
                <a:schemeClr val="lt1"/>
              </a:solidFill>
              <a:latin typeface="Times New Roman"/>
              <a:ea typeface="Times New Roman"/>
              <a:cs typeface="Times New Roman"/>
              <a:sym typeface="Times New Roman"/>
            </a:endParaRPr>
          </a:p>
        </p:txBody>
      </p:sp>
      <p:sp>
        <p:nvSpPr>
          <p:cNvPr id="183" name="Google Shape;183;p18"/>
          <p:cNvSpPr/>
          <p:nvPr/>
        </p:nvSpPr>
        <p:spPr>
          <a:xfrm>
            <a:off x="533401" y="2400300"/>
            <a:ext cx="17326896" cy="6460242"/>
          </a:xfrm>
          <a:prstGeom prst="rect">
            <a:avLst/>
          </a:prstGeom>
          <a:noFill/>
          <a:ln>
            <a:noFill/>
          </a:ln>
        </p:spPr>
        <p:txBody>
          <a:bodyPr spcFirstLastPara="1" wrap="square" lIns="91425" tIns="45700" rIns="91425" bIns="45700" anchor="ctr" anchorCtr="0">
            <a:noAutofit/>
          </a:bodyPr>
          <a:lstStyle/>
          <a:p>
            <a:pPr lvl="0" algn="just"/>
            <a:r>
              <a:rPr lang="en-US" sz="3600" dirty="0">
                <a:solidFill>
                  <a:schemeClr val="lt1"/>
                </a:solidFill>
                <a:latin typeface="Times New Roman"/>
                <a:ea typeface="Times New Roman"/>
                <a:cs typeface="Times New Roman"/>
                <a:sym typeface="Times New Roman"/>
              </a:rPr>
              <a:t>Individuals with lung cancer often face challenges in early detection, which significantly impacts treatment outcomes. Traditional diagnostic methods, such as CT scans and biopsies, can be time-consuming and invasive. The lack of efficient, automated systems for accurate and early lung cancer detection delays diagnosis and treatment, reducing the chances of survival. This project aims to develop a deep learning-based system for real-time detection of lung cancer, leveraging medical imaging data to improve accuracy, speed, and accessibility in diagnosing this life-threatening disease.</a:t>
            </a:r>
            <a:endParaRPr sz="3600" b="0" i="0" u="none" strike="noStrike" cap="none" dirty="0">
              <a:solidFill>
                <a:schemeClr val="lt1"/>
              </a:solidFill>
              <a:latin typeface="Times New Roman"/>
              <a:ea typeface="Times New Roman"/>
              <a:cs typeface="Times New Roman"/>
              <a:sym typeface="Times New Roman"/>
            </a:endParaRPr>
          </a:p>
        </p:txBody>
      </p:sp>
      <p:sp>
        <p:nvSpPr>
          <p:cNvPr id="189" name="Google Shape;189;p18"/>
          <p:cNvSpPr/>
          <p:nvPr/>
        </p:nvSpPr>
        <p:spPr>
          <a:xfrm>
            <a:off x="4263390" y="9258300"/>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 </a:t>
            </a:r>
            <a:endParaRPr sz="4000" b="1" i="0" u="none" strike="noStrike" cap="none" dirty="0">
              <a:solidFill>
                <a:schemeClr val="lt1"/>
              </a:solidFill>
              <a:latin typeface="Times New Roman"/>
              <a:ea typeface="Times New Roman"/>
              <a:cs typeface="Times New Roman"/>
              <a:sym typeface="Times New Roman"/>
            </a:endParaRPr>
          </a:p>
        </p:txBody>
      </p:sp>
      <p:sp>
        <p:nvSpPr>
          <p:cNvPr id="190" name="Google Shape;190;p18"/>
          <p:cNvSpPr/>
          <p:nvPr/>
        </p:nvSpPr>
        <p:spPr>
          <a:xfrm>
            <a:off x="1211581" y="5654814"/>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 </a:t>
            </a:r>
            <a:endParaRPr sz="4000" b="1" i="0" u="none" strike="noStrike" cap="none" dirty="0">
              <a:solidFill>
                <a:schemeClr val="lt1"/>
              </a:solidFill>
              <a:latin typeface="Times New Roman"/>
              <a:ea typeface="Times New Roman"/>
              <a:cs typeface="Times New Roman"/>
              <a:sym typeface="Times New Roman"/>
            </a:endParaRPr>
          </a:p>
        </p:txBody>
      </p:sp>
      <p:sp>
        <p:nvSpPr>
          <p:cNvPr id="192" name="Google Shape;192;p18"/>
          <p:cNvSpPr/>
          <p:nvPr/>
        </p:nvSpPr>
        <p:spPr>
          <a:xfrm>
            <a:off x="5482591" y="8324790"/>
            <a:ext cx="1908809" cy="400110"/>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2000" i="0" u="none" strike="noStrike" cap="none" dirty="0">
              <a:solidFill>
                <a:schemeClr val="lt1"/>
              </a:solidFill>
              <a:latin typeface="Times New Roman"/>
              <a:ea typeface="Times New Roman"/>
              <a:cs typeface="Times New Roman"/>
              <a:sym typeface="Times New Roman"/>
            </a:endParaRPr>
          </a:p>
        </p:txBody>
      </p:sp>
      <p:sp>
        <p:nvSpPr>
          <p:cNvPr id="194" name="Google Shape;194;p18"/>
          <p:cNvSpPr/>
          <p:nvPr/>
        </p:nvSpPr>
        <p:spPr>
          <a:xfrm>
            <a:off x="830581" y="5981700"/>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dirty="0">
                <a:solidFill>
                  <a:schemeClr val="lt1"/>
                </a:solidFill>
                <a:latin typeface="Times New Roman"/>
                <a:ea typeface="Times New Roman"/>
                <a:cs typeface="Times New Roman"/>
                <a:sym typeface="Times New Roman"/>
              </a:rPr>
              <a:t> </a:t>
            </a:r>
            <a:endParaRPr sz="4000" i="0" u="none" strike="noStrike" cap="none" dirty="0">
              <a:solidFill>
                <a:schemeClr val="lt1"/>
              </a:solidFill>
              <a:latin typeface="Times New Roman"/>
              <a:ea typeface="Times New Roman"/>
              <a:cs typeface="Times New Roman"/>
              <a:sym typeface="Times New Roman"/>
            </a:endParaRPr>
          </a:p>
        </p:txBody>
      </p:sp>
      <p:sp>
        <p:nvSpPr>
          <p:cNvPr id="195" name="Google Shape;195;p18"/>
          <p:cNvSpPr/>
          <p:nvPr/>
        </p:nvSpPr>
        <p:spPr>
          <a:xfrm>
            <a:off x="838200" y="8931414"/>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dirty="0">
                <a:solidFill>
                  <a:schemeClr val="lt1"/>
                </a:solidFill>
                <a:latin typeface="Times New Roman"/>
                <a:ea typeface="Times New Roman"/>
                <a:cs typeface="Times New Roman"/>
                <a:sym typeface="Times New Roman"/>
              </a:rPr>
              <a:t> </a:t>
            </a:r>
            <a:endParaRPr sz="4000" i="0" u="none" strike="noStrike" cap="none" dirty="0">
              <a:solidFill>
                <a:schemeClr val="lt1"/>
              </a:solidFill>
              <a:latin typeface="Times New Roman"/>
              <a:ea typeface="Times New Roman"/>
              <a:cs typeface="Times New Roman"/>
              <a:sym typeface="Times New Roman"/>
            </a:endParaRPr>
          </a:p>
        </p:txBody>
      </p:sp>
      <p:sp>
        <p:nvSpPr>
          <p:cNvPr id="196" name="Google Shape;196;p18"/>
          <p:cNvSpPr/>
          <p:nvPr/>
        </p:nvSpPr>
        <p:spPr>
          <a:xfrm>
            <a:off x="4453891" y="5970658"/>
            <a:ext cx="2057400"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4000" i="0" u="none" strike="noStrike" cap="none" dirty="0">
              <a:solidFill>
                <a:schemeClr val="lt1"/>
              </a:solidFill>
              <a:latin typeface="Times New Roman"/>
              <a:ea typeface="Times New Roman"/>
              <a:cs typeface="Times New Roman"/>
              <a:sym typeface="Times New Roman"/>
            </a:endParaRPr>
          </a:p>
        </p:txBody>
      </p:sp>
      <p:sp>
        <p:nvSpPr>
          <p:cNvPr id="197" name="Google Shape;197;p18"/>
          <p:cNvSpPr/>
          <p:nvPr/>
        </p:nvSpPr>
        <p:spPr>
          <a:xfrm>
            <a:off x="1447800" y="9388614"/>
            <a:ext cx="2057400"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dirty="0">
                <a:solidFill>
                  <a:schemeClr val="lt1"/>
                </a:solidFill>
                <a:latin typeface="Times New Roman"/>
                <a:ea typeface="Times New Roman"/>
                <a:cs typeface="Times New Roman"/>
                <a:sym typeface="Times New Roman"/>
              </a:rPr>
              <a:t> </a:t>
            </a:r>
            <a:endParaRPr sz="4000" i="0" u="none" strike="noStrike" cap="none" dirty="0">
              <a:solidFill>
                <a:schemeClr val="lt1"/>
              </a:solidFill>
              <a:latin typeface="Times New Roman"/>
              <a:ea typeface="Times New Roman"/>
              <a:cs typeface="Times New Roman"/>
              <a:sym typeface="Times New Roman"/>
            </a:endParaRPr>
          </a:p>
        </p:txBody>
      </p:sp>
      <p:sp>
        <p:nvSpPr>
          <p:cNvPr id="199" name="Google Shape;199;p18"/>
          <p:cNvSpPr/>
          <p:nvPr/>
        </p:nvSpPr>
        <p:spPr>
          <a:xfrm>
            <a:off x="9829800" y="9427577"/>
            <a:ext cx="8285538" cy="461665"/>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400" dirty="0">
              <a:solidFill>
                <a:schemeClr val="lt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81"/>
                                        </p:tgtEl>
                                        <p:attrNameLst>
                                          <p:attrName>style.visibility</p:attrName>
                                        </p:attrNameLst>
                                      </p:cBhvr>
                                      <p:to>
                                        <p:strVal val="visible"/>
                                      </p:to>
                                    </p:set>
                                    <p:anim calcmode="lin" valueType="num">
                                      <p:cBhvr additive="base">
                                        <p:cTn id="7" dur="500"/>
                                        <p:tgtEl>
                                          <p:spTgt spid="18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82"/>
                                        </p:tgtEl>
                                        <p:attrNameLst>
                                          <p:attrName>style.visibility</p:attrName>
                                        </p:attrNameLst>
                                      </p:cBhvr>
                                      <p:to>
                                        <p:strVal val="visible"/>
                                      </p:to>
                                    </p:set>
                                    <p:anim calcmode="lin" valueType="num">
                                      <p:cBhvr additive="base">
                                        <p:cTn id="12" dur="500"/>
                                        <p:tgtEl>
                                          <p:spTgt spid="18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83"/>
                                        </p:tgtEl>
                                        <p:attrNameLst>
                                          <p:attrName>style.visibility</p:attrName>
                                        </p:attrNameLst>
                                      </p:cBhvr>
                                      <p:to>
                                        <p:strVal val="visible"/>
                                      </p:to>
                                    </p:set>
                                    <p:anim calcmode="lin" valueType="num">
                                      <p:cBhvr additive="base">
                                        <p:cTn id="17" dur="500"/>
                                        <p:tgtEl>
                                          <p:spTgt spid="183"/>
                                        </p:tgtEl>
                                        <p:attrNameLst>
                                          <p:attrName>ppt_y</p:attrName>
                                        </p:attrNameLst>
                                      </p:cBhvr>
                                      <p:tavLst>
                                        <p:tav tm="0">
                                          <p:val>
                                            <p:strVal val="#ppt_y+1"/>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189"/>
                                        </p:tgtEl>
                                        <p:attrNameLst>
                                          <p:attrName>style.visibility</p:attrName>
                                        </p:attrNameLst>
                                      </p:cBhvr>
                                      <p:to>
                                        <p:strVal val="visible"/>
                                      </p:to>
                                    </p:set>
                                    <p:anim calcmode="lin" valueType="num">
                                      <p:cBhvr additive="base">
                                        <p:cTn id="20" dur="500"/>
                                        <p:tgtEl>
                                          <p:spTgt spid="189"/>
                                        </p:tgtEl>
                                        <p:attrNameLst>
                                          <p:attrName>ppt_y</p:attrName>
                                        </p:attrNameLst>
                                      </p:cBhvr>
                                      <p:tavLst>
                                        <p:tav tm="0">
                                          <p:val>
                                            <p:strVal val="#ppt_y+1"/>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90"/>
                                        </p:tgtEl>
                                        <p:attrNameLst>
                                          <p:attrName>style.visibility</p:attrName>
                                        </p:attrNameLst>
                                      </p:cBhvr>
                                      <p:to>
                                        <p:strVal val="visible"/>
                                      </p:to>
                                    </p:set>
                                    <p:anim calcmode="lin" valueType="num">
                                      <p:cBhvr additive="base">
                                        <p:cTn id="23" dur="500"/>
                                        <p:tgtEl>
                                          <p:spTgt spid="190"/>
                                        </p:tgtEl>
                                        <p:attrNameLst>
                                          <p:attrName>ppt_y</p:attrName>
                                        </p:attrNameLst>
                                      </p:cBhvr>
                                      <p:tavLst>
                                        <p:tav tm="0">
                                          <p:val>
                                            <p:strVal val="#ppt_y+1"/>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194"/>
                                        </p:tgtEl>
                                        <p:attrNameLst>
                                          <p:attrName>style.visibility</p:attrName>
                                        </p:attrNameLst>
                                      </p:cBhvr>
                                      <p:to>
                                        <p:strVal val="visible"/>
                                      </p:to>
                                    </p:set>
                                    <p:anim calcmode="lin" valueType="num">
                                      <p:cBhvr additive="base">
                                        <p:cTn id="26" dur="500"/>
                                        <p:tgtEl>
                                          <p:spTgt spid="194"/>
                                        </p:tgtEl>
                                        <p:attrNameLst>
                                          <p:attrName>ppt_y</p:attrName>
                                        </p:attrNameLst>
                                      </p:cBhvr>
                                      <p:tavLst>
                                        <p:tav tm="0">
                                          <p:val>
                                            <p:strVal val="#ppt_y+1"/>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95"/>
                                        </p:tgtEl>
                                        <p:attrNameLst>
                                          <p:attrName>style.visibility</p:attrName>
                                        </p:attrNameLst>
                                      </p:cBhvr>
                                      <p:to>
                                        <p:strVal val="visible"/>
                                      </p:to>
                                    </p:set>
                                    <p:anim calcmode="lin" valueType="num">
                                      <p:cBhvr additive="base">
                                        <p:cTn id="29" dur="500"/>
                                        <p:tgtEl>
                                          <p:spTgt spid="195"/>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192"/>
                                        </p:tgtEl>
                                        <p:attrNameLst>
                                          <p:attrName>style.visibility</p:attrName>
                                        </p:attrNameLst>
                                      </p:cBhvr>
                                      <p:to>
                                        <p:strVal val="visible"/>
                                      </p:to>
                                    </p:set>
                                    <p:anim calcmode="lin" valueType="num">
                                      <p:cBhvr additive="base">
                                        <p:cTn id="34" dur="500"/>
                                        <p:tgtEl>
                                          <p:spTgt spid="192"/>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196"/>
                                        </p:tgtEl>
                                        <p:attrNameLst>
                                          <p:attrName>style.visibility</p:attrName>
                                        </p:attrNameLst>
                                      </p:cBhvr>
                                      <p:to>
                                        <p:strVal val="visible"/>
                                      </p:to>
                                    </p:set>
                                    <p:anim calcmode="lin" valueType="num">
                                      <p:cBhvr additive="base">
                                        <p:cTn id="39" dur="500"/>
                                        <p:tgtEl>
                                          <p:spTgt spid="196"/>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197"/>
                                        </p:tgtEl>
                                        <p:attrNameLst>
                                          <p:attrName>style.visibility</p:attrName>
                                        </p:attrNameLst>
                                      </p:cBhvr>
                                      <p:to>
                                        <p:strVal val="visible"/>
                                      </p:to>
                                    </p:set>
                                    <p:anim calcmode="lin" valueType="num">
                                      <p:cBhvr additive="base">
                                        <p:cTn id="44" dur="500"/>
                                        <p:tgtEl>
                                          <p:spTgt spid="19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19"/>
          <p:cNvSpPr/>
          <p:nvPr/>
        </p:nvSpPr>
        <p:spPr>
          <a:xfrm>
            <a:off x="-228600" y="0"/>
            <a:ext cx="18516600" cy="105918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205" name="Google Shape;205;p19"/>
          <p:cNvSpPr/>
          <p:nvPr/>
        </p:nvSpPr>
        <p:spPr>
          <a:xfrm>
            <a:off x="455579" y="55976"/>
            <a:ext cx="10810567" cy="144407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TOOLS ENVIRONMENT USEAS:</a:t>
            </a:r>
            <a:endParaRPr sz="4000" b="1" i="0" u="none" strike="noStrike" cap="none" dirty="0">
              <a:solidFill>
                <a:schemeClr val="lt1"/>
              </a:solidFill>
              <a:latin typeface="Times New Roman"/>
              <a:ea typeface="Times New Roman"/>
              <a:cs typeface="Times New Roman"/>
              <a:sym typeface="Times New Roman"/>
            </a:endParaRPr>
          </a:p>
        </p:txBody>
      </p:sp>
      <p:sp>
        <p:nvSpPr>
          <p:cNvPr id="206" name="Google Shape;206;p19"/>
          <p:cNvSpPr/>
          <p:nvPr/>
        </p:nvSpPr>
        <p:spPr>
          <a:xfrm>
            <a:off x="619432" y="792182"/>
            <a:ext cx="17430442" cy="9532918"/>
          </a:xfrm>
          <a:prstGeom prst="rect">
            <a:avLst/>
          </a:prstGeom>
          <a:noFill/>
          <a:ln>
            <a:noFill/>
          </a:ln>
        </p:spPr>
        <p:txBody>
          <a:bodyPr spcFirstLastPara="1" wrap="square" lIns="91425" tIns="45700" rIns="91425" bIns="45700" anchor="ctr" anchorCtr="0">
            <a:noAutofit/>
          </a:bodyPr>
          <a:lstStyle/>
          <a:p>
            <a:pPr lvl="0" algn="just">
              <a:buClr>
                <a:schemeClr val="lt1"/>
              </a:buClr>
              <a:buSzPts val="3600"/>
            </a:pPr>
            <a:r>
              <a:rPr lang="en-US" sz="2400" b="1" dirty="0">
                <a:solidFill>
                  <a:schemeClr val="lt1"/>
                </a:solidFill>
                <a:latin typeface="Times New Roman"/>
                <a:ea typeface="Times New Roman"/>
                <a:cs typeface="Times New Roman"/>
                <a:sym typeface="Times New Roman"/>
              </a:rPr>
              <a:t>Programming Languages</a:t>
            </a:r>
            <a:r>
              <a:rPr lang="en-US" sz="1800" dirty="0">
                <a:solidFill>
                  <a:schemeClr val="lt1"/>
                </a:solidFill>
                <a:latin typeface="Times New Roman"/>
                <a:ea typeface="Times New Roman"/>
                <a:cs typeface="Times New Roman"/>
                <a:sym typeface="Times New Roman"/>
              </a:rPr>
              <a:t>: Python</a:t>
            </a:r>
          </a:p>
          <a:p>
            <a:pPr marL="571500" lvl="0" indent="-571500" algn="just">
              <a:buClr>
                <a:schemeClr val="lt1"/>
              </a:buClr>
              <a:buSzPts val="3600"/>
              <a:buFont typeface="Noto Sans Symbols"/>
              <a:buChar char="❑"/>
            </a:pPr>
            <a:endParaRPr lang="en-US" sz="18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b="1" dirty="0">
                <a:solidFill>
                  <a:schemeClr val="lt1"/>
                </a:solidFill>
                <a:latin typeface="Times New Roman"/>
                <a:ea typeface="Times New Roman"/>
                <a:cs typeface="Times New Roman"/>
                <a:sym typeface="Times New Roman"/>
              </a:rPr>
              <a:t>Frameworks:</a:t>
            </a:r>
          </a:p>
          <a:p>
            <a:pPr marL="571500" lvl="0" indent="-571500" algn="just">
              <a:buClr>
                <a:schemeClr val="lt1"/>
              </a:buClr>
              <a:buSzPts val="3600"/>
              <a:buFont typeface="Noto Sans Symbols"/>
              <a:buChar char="❑"/>
            </a:pPr>
            <a:endParaRPr lang="en-US" sz="1800" dirty="0">
              <a:solidFill>
                <a:schemeClr val="lt1"/>
              </a:solidFill>
              <a:latin typeface="Times New Roman"/>
              <a:ea typeface="Times New Roman"/>
              <a:cs typeface="Times New Roman"/>
              <a:sym typeface="Times New Roman"/>
            </a:endParaRPr>
          </a:p>
          <a:p>
            <a:pPr marL="571500" lvl="0" indent="-571500" algn="just">
              <a:buClr>
                <a:schemeClr val="lt1"/>
              </a:buClr>
              <a:buSzPts val="3600"/>
              <a:buFont typeface="Noto Sans Symbols"/>
              <a:buChar char="❑"/>
            </a:pPr>
            <a:r>
              <a:rPr lang="en-US" sz="1800" dirty="0">
                <a:solidFill>
                  <a:schemeClr val="lt1"/>
                </a:solidFill>
                <a:latin typeface="Times New Roman"/>
                <a:ea typeface="Times New Roman"/>
                <a:cs typeface="Times New Roman"/>
                <a:sym typeface="Times New Roman"/>
              </a:rPr>
              <a:t>Tensor Flow</a:t>
            </a:r>
          </a:p>
          <a:p>
            <a:pPr marL="571500" lvl="0" indent="-571500" algn="just">
              <a:buClr>
                <a:schemeClr val="lt1"/>
              </a:buClr>
              <a:buSzPts val="3600"/>
              <a:buFont typeface="Noto Sans Symbols"/>
              <a:buChar char="❑"/>
            </a:pPr>
            <a:endParaRPr lang="en-US" sz="1800" dirty="0">
              <a:solidFill>
                <a:schemeClr val="lt1"/>
              </a:solidFill>
              <a:latin typeface="Times New Roman"/>
              <a:ea typeface="Times New Roman"/>
              <a:cs typeface="Times New Roman"/>
              <a:sym typeface="Times New Roman"/>
            </a:endParaRPr>
          </a:p>
          <a:p>
            <a:pPr marL="571500" lvl="0" indent="-571500" algn="just">
              <a:buClr>
                <a:schemeClr val="lt1"/>
              </a:buClr>
              <a:buSzPts val="3600"/>
              <a:buFont typeface="Noto Sans Symbols"/>
              <a:buChar char="❑"/>
            </a:pPr>
            <a:r>
              <a:rPr lang="en-US" sz="1800" dirty="0">
                <a:solidFill>
                  <a:schemeClr val="lt1"/>
                </a:solidFill>
                <a:latin typeface="Times New Roman"/>
                <a:ea typeface="Times New Roman"/>
                <a:cs typeface="Times New Roman"/>
                <a:sym typeface="Times New Roman"/>
              </a:rPr>
              <a:t>. </a:t>
            </a:r>
            <a:r>
              <a:rPr lang="en-US" sz="1800" dirty="0" err="1">
                <a:solidFill>
                  <a:schemeClr val="lt1"/>
                </a:solidFill>
                <a:latin typeface="Times New Roman"/>
                <a:ea typeface="Times New Roman"/>
                <a:cs typeface="Times New Roman"/>
                <a:sym typeface="Times New Roman"/>
              </a:rPr>
              <a:t>Keras</a:t>
            </a:r>
            <a:endParaRPr lang="en-US" sz="1800" dirty="0">
              <a:solidFill>
                <a:schemeClr val="lt1"/>
              </a:solidFill>
              <a:latin typeface="Times New Roman"/>
              <a:ea typeface="Times New Roman"/>
              <a:cs typeface="Times New Roman"/>
              <a:sym typeface="Times New Roman"/>
            </a:endParaRPr>
          </a:p>
          <a:p>
            <a:pPr marL="571500" lvl="0" indent="-571500" algn="just">
              <a:buClr>
                <a:schemeClr val="lt1"/>
              </a:buClr>
              <a:buSzPts val="3600"/>
              <a:buFont typeface="Noto Sans Symbols"/>
              <a:buChar char="❑"/>
            </a:pPr>
            <a:endParaRPr lang="en-US" sz="18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b="1" dirty="0">
                <a:solidFill>
                  <a:schemeClr val="lt1"/>
                </a:solidFill>
                <a:latin typeface="Times New Roman"/>
                <a:ea typeface="Times New Roman"/>
                <a:cs typeface="Times New Roman"/>
                <a:sym typeface="Times New Roman"/>
              </a:rPr>
              <a:t>Development Environment:</a:t>
            </a:r>
          </a:p>
          <a:p>
            <a:pPr marL="571500" lvl="0" indent="-571500" algn="just">
              <a:buClr>
                <a:schemeClr val="lt1"/>
              </a:buClr>
              <a:buSzPts val="3600"/>
              <a:buFont typeface="Noto Sans Symbols"/>
              <a:buChar char="❑"/>
            </a:pPr>
            <a:endParaRPr lang="en-US" sz="1800" dirty="0">
              <a:solidFill>
                <a:schemeClr val="lt1"/>
              </a:solidFill>
              <a:latin typeface="Times New Roman"/>
              <a:ea typeface="Times New Roman"/>
              <a:cs typeface="Times New Roman"/>
              <a:sym typeface="Times New Roman"/>
            </a:endParaRPr>
          </a:p>
          <a:p>
            <a:pPr marL="571500" lvl="0" indent="-571500" algn="just">
              <a:buClr>
                <a:schemeClr val="lt1"/>
              </a:buClr>
              <a:buSzPts val="3600"/>
              <a:buFont typeface="Noto Sans Symbols"/>
              <a:buChar char="❑"/>
            </a:pPr>
            <a:r>
              <a:rPr lang="en-US" sz="1800" dirty="0">
                <a:solidFill>
                  <a:schemeClr val="lt1"/>
                </a:solidFill>
                <a:latin typeface="Times New Roman"/>
                <a:ea typeface="Times New Roman"/>
                <a:cs typeface="Times New Roman"/>
                <a:sym typeface="Times New Roman"/>
              </a:rPr>
              <a:t>. GOOGLE COLAB</a:t>
            </a:r>
          </a:p>
          <a:p>
            <a:pPr lvl="0" algn="just">
              <a:buClr>
                <a:schemeClr val="lt1"/>
              </a:buClr>
              <a:buSzPts val="3600"/>
            </a:pPr>
            <a:endParaRPr lang="en-US" sz="18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b="1" dirty="0">
                <a:solidFill>
                  <a:schemeClr val="lt1"/>
                </a:solidFill>
                <a:latin typeface="Times New Roman"/>
                <a:ea typeface="Times New Roman"/>
                <a:cs typeface="Times New Roman"/>
                <a:sym typeface="Times New Roman"/>
              </a:rPr>
              <a:t>Data Handling and Visualization:</a:t>
            </a:r>
          </a:p>
          <a:p>
            <a:pPr marL="571500" lvl="0" indent="-571500" algn="just">
              <a:buClr>
                <a:schemeClr val="lt1"/>
              </a:buClr>
              <a:buSzPts val="3600"/>
              <a:buFont typeface="Noto Sans Symbols"/>
              <a:buChar char="❑"/>
            </a:pPr>
            <a:endParaRPr lang="en-US" sz="1800" dirty="0">
              <a:solidFill>
                <a:schemeClr val="lt1"/>
              </a:solidFill>
              <a:latin typeface="Times New Roman"/>
              <a:ea typeface="Times New Roman"/>
              <a:cs typeface="Times New Roman"/>
              <a:sym typeface="Times New Roman"/>
            </a:endParaRPr>
          </a:p>
          <a:p>
            <a:pPr marL="571500" lvl="0" indent="-571500" algn="just">
              <a:buClr>
                <a:schemeClr val="lt1"/>
              </a:buClr>
              <a:buSzPts val="3600"/>
              <a:buFont typeface="Noto Sans Symbols"/>
              <a:buChar char="❑"/>
            </a:pPr>
            <a:r>
              <a:rPr lang="en-US" sz="1800" dirty="0">
                <a:solidFill>
                  <a:schemeClr val="lt1"/>
                </a:solidFill>
                <a:latin typeface="Times New Roman"/>
                <a:ea typeface="Times New Roman"/>
                <a:cs typeface="Times New Roman"/>
                <a:sym typeface="Times New Roman"/>
              </a:rPr>
              <a:t>. Pandas (library for data analysis)</a:t>
            </a:r>
          </a:p>
          <a:p>
            <a:pPr marL="571500" lvl="0" indent="-571500" algn="just">
              <a:buClr>
                <a:schemeClr val="lt1"/>
              </a:buClr>
              <a:buSzPts val="3600"/>
              <a:buFont typeface="Noto Sans Symbols"/>
              <a:buChar char="❑"/>
            </a:pPr>
            <a:endParaRPr lang="en-US" sz="1800" dirty="0">
              <a:solidFill>
                <a:schemeClr val="lt1"/>
              </a:solidFill>
              <a:latin typeface="Times New Roman"/>
              <a:ea typeface="Times New Roman"/>
              <a:cs typeface="Times New Roman"/>
              <a:sym typeface="Times New Roman"/>
            </a:endParaRPr>
          </a:p>
          <a:p>
            <a:pPr marL="571500" lvl="0" indent="-571500" algn="just">
              <a:buClr>
                <a:schemeClr val="lt1"/>
              </a:buClr>
              <a:buSzPts val="3600"/>
              <a:buFont typeface="Noto Sans Symbols"/>
              <a:buChar char="❑"/>
            </a:pPr>
            <a:r>
              <a:rPr lang="en-US" sz="1800" dirty="0">
                <a:solidFill>
                  <a:schemeClr val="lt1"/>
                </a:solidFill>
                <a:latin typeface="Times New Roman"/>
                <a:ea typeface="Times New Roman"/>
                <a:cs typeface="Times New Roman"/>
                <a:sym typeface="Times New Roman"/>
              </a:rPr>
              <a:t> Matplotlib and Seaborn</a:t>
            </a:r>
          </a:p>
          <a:p>
            <a:pPr marL="571500" lvl="0" indent="-571500" algn="just">
              <a:buClr>
                <a:schemeClr val="lt1"/>
              </a:buClr>
              <a:buSzPts val="3600"/>
              <a:buFont typeface="Noto Sans Symbols"/>
              <a:buChar char="❑"/>
            </a:pPr>
            <a:endParaRPr lang="en-US" sz="18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b="1" dirty="0">
                <a:solidFill>
                  <a:schemeClr val="lt1"/>
                </a:solidFill>
                <a:latin typeface="Times New Roman"/>
                <a:ea typeface="Times New Roman"/>
                <a:cs typeface="Times New Roman"/>
                <a:sym typeface="Times New Roman"/>
              </a:rPr>
              <a:t>source code</a:t>
            </a:r>
          </a:p>
          <a:p>
            <a:pPr marL="571500" lvl="0" indent="-571500" algn="just">
              <a:buClr>
                <a:schemeClr val="lt1"/>
              </a:buClr>
              <a:buSzPts val="3600"/>
              <a:buFont typeface="Noto Sans Symbols"/>
              <a:buChar char="❑"/>
            </a:pPr>
            <a:endParaRPr lang="en-US" sz="1800" dirty="0">
              <a:solidFill>
                <a:schemeClr val="lt1"/>
              </a:solidFill>
              <a:latin typeface="Times New Roman"/>
              <a:ea typeface="Times New Roman"/>
              <a:cs typeface="Times New Roman"/>
              <a:sym typeface="Times New Roman"/>
            </a:endParaRPr>
          </a:p>
          <a:p>
            <a:pPr marL="571500" lvl="0" indent="-571500" algn="just">
              <a:buClr>
                <a:schemeClr val="lt1"/>
              </a:buClr>
              <a:buSzPts val="3600"/>
              <a:buFont typeface="Noto Sans Symbols"/>
              <a:buChar char="❑"/>
            </a:pPr>
            <a:r>
              <a:rPr lang="en-US" sz="1800" dirty="0">
                <a:solidFill>
                  <a:schemeClr val="lt1"/>
                </a:solidFill>
                <a:latin typeface="Times New Roman"/>
                <a:ea typeface="Times New Roman"/>
                <a:cs typeface="Times New Roman"/>
                <a:sym typeface="Times New Roman"/>
              </a:rPr>
              <a:t>1. </a:t>
            </a:r>
            <a:r>
              <a:rPr lang="en-US" sz="1800" dirty="0" err="1">
                <a:solidFill>
                  <a:schemeClr val="lt1"/>
                </a:solidFill>
                <a:latin typeface="Times New Roman"/>
                <a:ea typeface="Times New Roman"/>
                <a:cs typeface="Times New Roman"/>
                <a:sym typeface="Times New Roman"/>
              </a:rPr>
              <a:t>GitHUB</a:t>
            </a:r>
            <a:r>
              <a:rPr lang="en-US" sz="1800" dirty="0">
                <a:solidFill>
                  <a:schemeClr val="lt1"/>
                </a:solidFill>
                <a:latin typeface="Times New Roman"/>
                <a:ea typeface="Times New Roman"/>
                <a:cs typeface="Times New Roman"/>
                <a:sym typeface="Times New Roman"/>
              </a:rPr>
              <a:t> (for source code management)</a:t>
            </a:r>
          </a:p>
          <a:p>
            <a:pPr marL="571500" lvl="0" indent="-571500" algn="just">
              <a:buClr>
                <a:schemeClr val="lt1"/>
              </a:buClr>
              <a:buSzPts val="3600"/>
              <a:buFont typeface="Noto Sans Symbols"/>
              <a:buChar char="❑"/>
            </a:pPr>
            <a:endParaRPr lang="en-US" sz="1800" dirty="0">
              <a:solidFill>
                <a:schemeClr val="lt1"/>
              </a:solidFill>
              <a:latin typeface="Times New Roman"/>
              <a:ea typeface="Times New Roman"/>
              <a:cs typeface="Times New Roman"/>
              <a:sym typeface="Times New Roman"/>
            </a:endParaRPr>
          </a:p>
          <a:p>
            <a:pPr marL="571500" lvl="0" indent="-571500" algn="just">
              <a:buClr>
                <a:schemeClr val="lt1"/>
              </a:buClr>
              <a:buSzPts val="3600"/>
              <a:buFont typeface="Noto Sans Symbols"/>
              <a:buChar char="❑"/>
            </a:pPr>
            <a:r>
              <a:rPr lang="en-US" sz="1800" dirty="0">
                <a:solidFill>
                  <a:schemeClr val="lt1"/>
                </a:solidFill>
                <a:latin typeface="Times New Roman"/>
                <a:ea typeface="Times New Roman"/>
                <a:cs typeface="Times New Roman"/>
                <a:sym typeface="Times New Roman"/>
              </a:rPr>
              <a:t>https://github.com/atanum890-cse/Lung-Cancer-Detection-using-Convolutional-Neural-Network</a:t>
            </a:r>
          </a:p>
          <a:p>
            <a:pPr marL="571500" lvl="0" indent="-571500" algn="just">
              <a:buClr>
                <a:schemeClr val="lt1"/>
              </a:buClr>
              <a:buSzPts val="3600"/>
              <a:buFont typeface="Noto Sans Symbols"/>
              <a:buChar char="❑"/>
            </a:pPr>
            <a:endParaRPr lang="en-US" sz="1800" dirty="0">
              <a:solidFill>
                <a:schemeClr val="lt1"/>
              </a:solidFill>
              <a:latin typeface="Times New Roman"/>
              <a:ea typeface="Times New Roman"/>
              <a:cs typeface="Times New Roman"/>
              <a:sym typeface="Times New Roman"/>
            </a:endParaRPr>
          </a:p>
          <a:p>
            <a:pPr marL="571500" lvl="0" indent="-571500" algn="just">
              <a:buClr>
                <a:schemeClr val="lt1"/>
              </a:buClr>
              <a:buSzPts val="3600"/>
              <a:buFont typeface="Noto Sans Symbols"/>
              <a:buChar char="❑"/>
            </a:pPr>
            <a:endParaRPr sz="1800" b="0" i="0" u="none" strike="noStrike" cap="none" dirty="0">
              <a:solidFill>
                <a:schemeClr val="lt1"/>
              </a:solidFill>
              <a:latin typeface="Times New Roman"/>
              <a:ea typeface="Times New Roman"/>
              <a:cs typeface="Times New Roman"/>
              <a:sym typeface="Times New Roman"/>
            </a:endParaRPr>
          </a:p>
        </p:txBody>
      </p:sp>
      <p:sp>
        <p:nvSpPr>
          <p:cNvPr id="213" name="Google Shape;213;p19"/>
          <p:cNvSpPr/>
          <p:nvPr/>
        </p:nvSpPr>
        <p:spPr>
          <a:xfrm>
            <a:off x="6926581" y="8877300"/>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 </a:t>
            </a:r>
            <a:endParaRPr sz="4000" b="1" i="0" u="none" strike="noStrike" cap="none" dirty="0">
              <a:solidFill>
                <a:schemeClr val="lt1"/>
              </a:solidFill>
              <a:latin typeface="Times New Roman"/>
              <a:ea typeface="Times New Roman"/>
              <a:cs typeface="Times New Roman"/>
              <a:sym typeface="Times New Roman"/>
            </a:endParaRPr>
          </a:p>
        </p:txBody>
      </p:sp>
      <p:sp>
        <p:nvSpPr>
          <p:cNvPr id="214" name="Google Shape;214;p19"/>
          <p:cNvSpPr/>
          <p:nvPr/>
        </p:nvSpPr>
        <p:spPr>
          <a:xfrm>
            <a:off x="10965181" y="8801100"/>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4000" b="1" i="0" u="none" strike="noStrike" cap="none" dirty="0">
              <a:solidFill>
                <a:schemeClr val="lt1"/>
              </a:solidFill>
              <a:latin typeface="Times New Roman"/>
              <a:ea typeface="Times New Roman"/>
              <a:cs typeface="Times New Roman"/>
              <a:sym typeface="Times New Roman"/>
            </a:endParaRPr>
          </a:p>
        </p:txBody>
      </p:sp>
      <p:sp>
        <p:nvSpPr>
          <p:cNvPr id="215" name="Google Shape;215;p19"/>
          <p:cNvSpPr/>
          <p:nvPr/>
        </p:nvSpPr>
        <p:spPr>
          <a:xfrm>
            <a:off x="411480" y="4114800"/>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 </a:t>
            </a:r>
            <a:endParaRPr sz="4000" b="1" i="0" u="none" strike="noStrike" cap="none" dirty="0">
              <a:solidFill>
                <a:schemeClr val="lt1"/>
              </a:solidFill>
              <a:latin typeface="Times New Roman"/>
              <a:ea typeface="Times New Roman"/>
              <a:cs typeface="Times New Roman"/>
              <a:sym typeface="Times New Roman"/>
            </a:endParaRPr>
          </a:p>
        </p:txBody>
      </p:sp>
      <p:sp>
        <p:nvSpPr>
          <p:cNvPr id="216" name="Google Shape;216;p19"/>
          <p:cNvSpPr/>
          <p:nvPr/>
        </p:nvSpPr>
        <p:spPr>
          <a:xfrm>
            <a:off x="3802381" y="4076700"/>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 </a:t>
            </a:r>
            <a:endParaRPr sz="4000" b="1" i="0" u="none" strike="noStrike" cap="none" dirty="0">
              <a:solidFill>
                <a:schemeClr val="lt1"/>
              </a:solidFill>
              <a:latin typeface="Times New Roman"/>
              <a:ea typeface="Times New Roman"/>
              <a:cs typeface="Times New Roman"/>
              <a:sym typeface="Times New Roman"/>
            </a:endParaRPr>
          </a:p>
        </p:txBody>
      </p:sp>
      <p:sp>
        <p:nvSpPr>
          <p:cNvPr id="217" name="Google Shape;217;p19"/>
          <p:cNvSpPr/>
          <p:nvPr/>
        </p:nvSpPr>
        <p:spPr>
          <a:xfrm>
            <a:off x="7612381" y="4076700"/>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 </a:t>
            </a:r>
            <a:endParaRPr sz="4000" b="1" i="0" u="none" strike="noStrike" cap="none" dirty="0">
              <a:solidFill>
                <a:schemeClr val="lt1"/>
              </a:solidFill>
              <a:latin typeface="Times New Roman"/>
              <a:ea typeface="Times New Roman"/>
              <a:cs typeface="Times New Roman"/>
              <a:sym typeface="Times New Roman"/>
            </a:endParaRPr>
          </a:p>
        </p:txBody>
      </p:sp>
      <p:sp>
        <p:nvSpPr>
          <p:cNvPr id="256" name="Google Shape;256;p19"/>
          <p:cNvSpPr/>
          <p:nvPr/>
        </p:nvSpPr>
        <p:spPr>
          <a:xfrm>
            <a:off x="1333500" y="9585186"/>
            <a:ext cx="1600200" cy="40011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dirty="0"/>
          </a:p>
        </p:txBody>
      </p:sp>
      <p:sp>
        <p:nvSpPr>
          <p:cNvPr id="257" name="Google Shape;257;p19"/>
          <p:cNvSpPr/>
          <p:nvPr/>
        </p:nvSpPr>
        <p:spPr>
          <a:xfrm>
            <a:off x="5060763" y="9553545"/>
            <a:ext cx="1600200" cy="40011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dirty="0"/>
          </a:p>
        </p:txBody>
      </p:sp>
      <p:sp>
        <p:nvSpPr>
          <p:cNvPr id="258" name="Google Shape;258;p19"/>
          <p:cNvSpPr/>
          <p:nvPr/>
        </p:nvSpPr>
        <p:spPr>
          <a:xfrm>
            <a:off x="8686799" y="9563100"/>
            <a:ext cx="2586991" cy="40011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dirty="0"/>
          </a:p>
        </p:txBody>
      </p:sp>
      <p:sp>
        <p:nvSpPr>
          <p:cNvPr id="260" name="Google Shape;260;p19"/>
          <p:cNvSpPr/>
          <p:nvPr/>
        </p:nvSpPr>
        <p:spPr>
          <a:xfrm>
            <a:off x="3040381" y="8724900"/>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 </a:t>
            </a:r>
            <a:endParaRPr sz="4000" b="1" i="0" u="none" strike="noStrike" cap="none" dirty="0">
              <a:solidFill>
                <a:schemeClr val="lt1"/>
              </a:solidFill>
              <a:latin typeface="Times New Roman"/>
              <a:ea typeface="Times New Roman"/>
              <a:cs typeface="Times New Roman"/>
              <a:sym typeface="Times New Roman"/>
            </a:endParaRPr>
          </a:p>
        </p:txBody>
      </p:sp>
      <p:sp>
        <p:nvSpPr>
          <p:cNvPr id="261" name="Google Shape;261;p19"/>
          <p:cNvSpPr/>
          <p:nvPr/>
        </p:nvSpPr>
        <p:spPr>
          <a:xfrm>
            <a:off x="5814061" y="4336554"/>
            <a:ext cx="1729740"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 </a:t>
            </a:r>
            <a:endParaRPr sz="4000" b="1" i="0" u="none" strike="noStrike" cap="none" dirty="0">
              <a:solidFill>
                <a:schemeClr val="lt1"/>
              </a:solidFill>
              <a:latin typeface="Times New Roman"/>
              <a:ea typeface="Times New Roman"/>
              <a:cs typeface="Times New Roman"/>
              <a:sym typeface="Times New Roman"/>
            </a:endParaRPr>
          </a:p>
        </p:txBody>
      </p:sp>
      <p:sp>
        <p:nvSpPr>
          <p:cNvPr id="262" name="Google Shape;262;p19"/>
          <p:cNvSpPr/>
          <p:nvPr/>
        </p:nvSpPr>
        <p:spPr>
          <a:xfrm>
            <a:off x="11750709" y="9574768"/>
            <a:ext cx="6765891" cy="461665"/>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400" dirty="0">
              <a:solidFill>
                <a:schemeClr val="lt1"/>
              </a:solidFill>
              <a:latin typeface="Times New Roman"/>
              <a:ea typeface="Times New Roman"/>
              <a:cs typeface="Times New Roman"/>
              <a:sym typeface="Times New Roman"/>
            </a:endParaRPr>
          </a:p>
        </p:txBody>
      </p:sp>
      <p:pic>
        <p:nvPicPr>
          <p:cNvPr id="2" name="Picture 1" descr="lung-cancer-detection · GitHub Topics ...">
            <a:extLst>
              <a:ext uri="{FF2B5EF4-FFF2-40B4-BE49-F238E27FC236}">
                <a16:creationId xmlns:a16="http://schemas.microsoft.com/office/drawing/2014/main" id="{3F535397-0F36-ADDE-8CD4-A9194B4910C4}"/>
              </a:ext>
            </a:extLst>
          </p:cNvPr>
          <p:cNvPicPr>
            <a:picLocks noChangeAspect="1"/>
          </p:cNvPicPr>
          <p:nvPr/>
        </p:nvPicPr>
        <p:blipFill>
          <a:blip r:embed="rId4"/>
          <a:stretch>
            <a:fillRect/>
          </a:stretch>
        </p:blipFill>
        <p:spPr>
          <a:xfrm>
            <a:off x="11003278" y="1485267"/>
            <a:ext cx="6964681" cy="34704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
                                        </p:tgtEl>
                                        <p:attrNameLst>
                                          <p:attrName>style.visibility</p:attrName>
                                        </p:attrNameLst>
                                      </p:cBhvr>
                                      <p:to>
                                        <p:strVal val="visible"/>
                                      </p:to>
                                    </p:set>
                                    <p:anim calcmode="lin" valueType="num">
                                      <p:cBhvr additive="base">
                                        <p:cTn id="7" dur="500"/>
                                        <p:tgtEl>
                                          <p:spTgt spid="20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06"/>
                                        </p:tgtEl>
                                        <p:attrNameLst>
                                          <p:attrName>style.visibility</p:attrName>
                                        </p:attrNameLst>
                                      </p:cBhvr>
                                      <p:to>
                                        <p:strVal val="visible"/>
                                      </p:to>
                                    </p:set>
                                    <p:anim calcmode="lin" valueType="num">
                                      <p:cBhvr additive="base">
                                        <p:cTn id="12" dur="500"/>
                                        <p:tgtEl>
                                          <p:spTgt spid="206"/>
                                        </p:tgtEl>
                                        <p:attrNameLst>
                                          <p:attrName>ppt_y</p:attrName>
                                        </p:attrNameLst>
                                      </p:cBhvr>
                                      <p:tavLst>
                                        <p:tav tm="0">
                                          <p:val>
                                            <p:strVal val="#ppt_y+1"/>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15"/>
                                        </p:tgtEl>
                                        <p:attrNameLst>
                                          <p:attrName>style.visibility</p:attrName>
                                        </p:attrNameLst>
                                      </p:cBhvr>
                                      <p:to>
                                        <p:strVal val="visible"/>
                                      </p:to>
                                    </p:set>
                                    <p:anim calcmode="lin" valueType="num">
                                      <p:cBhvr additive="base">
                                        <p:cTn id="15" dur="500"/>
                                        <p:tgtEl>
                                          <p:spTgt spid="215"/>
                                        </p:tgtEl>
                                        <p:attrNameLst>
                                          <p:attrName>ppt_y</p:attrName>
                                        </p:attrNameLst>
                                      </p:cBhvr>
                                      <p:tavLst>
                                        <p:tav tm="0">
                                          <p:val>
                                            <p:strVal val="#ppt_y+1"/>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256"/>
                                        </p:tgtEl>
                                        <p:attrNameLst>
                                          <p:attrName>style.visibility</p:attrName>
                                        </p:attrNameLst>
                                      </p:cBhvr>
                                      <p:to>
                                        <p:strVal val="visible"/>
                                      </p:to>
                                    </p:set>
                                    <p:anim calcmode="lin" valueType="num">
                                      <p:cBhvr additive="base">
                                        <p:cTn id="18" dur="500"/>
                                        <p:tgtEl>
                                          <p:spTgt spid="256"/>
                                        </p:tgtEl>
                                        <p:attrNameLst>
                                          <p:attrName>ppt_y</p:attrName>
                                        </p:attrNameLst>
                                      </p:cBhvr>
                                      <p:tavLst>
                                        <p:tav tm="0">
                                          <p:val>
                                            <p:strVal val="#ppt_y+1"/>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57"/>
                                        </p:tgtEl>
                                        <p:attrNameLst>
                                          <p:attrName>style.visibility</p:attrName>
                                        </p:attrNameLst>
                                      </p:cBhvr>
                                      <p:to>
                                        <p:strVal val="visible"/>
                                      </p:to>
                                    </p:set>
                                    <p:anim calcmode="lin" valueType="num">
                                      <p:cBhvr additive="base">
                                        <p:cTn id="21" dur="500"/>
                                        <p:tgtEl>
                                          <p:spTgt spid="257"/>
                                        </p:tgtEl>
                                        <p:attrNameLst>
                                          <p:attrName>ppt_y</p:attrName>
                                        </p:attrNameLst>
                                      </p:cBhvr>
                                      <p:tavLst>
                                        <p:tav tm="0">
                                          <p:val>
                                            <p:strVal val="#ppt_y+1"/>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258"/>
                                        </p:tgtEl>
                                        <p:attrNameLst>
                                          <p:attrName>style.visibility</p:attrName>
                                        </p:attrNameLst>
                                      </p:cBhvr>
                                      <p:to>
                                        <p:strVal val="visible"/>
                                      </p:to>
                                    </p:set>
                                    <p:anim calcmode="lin" valueType="num">
                                      <p:cBhvr additive="base">
                                        <p:cTn id="24" dur="500"/>
                                        <p:tgtEl>
                                          <p:spTgt spid="258"/>
                                        </p:tgtEl>
                                        <p:attrNameLst>
                                          <p:attrName>ppt_y</p:attrName>
                                        </p:attrNameLst>
                                      </p:cBhvr>
                                      <p:tavLst>
                                        <p:tav tm="0">
                                          <p:val>
                                            <p:strVal val="#ppt_y+1"/>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213"/>
                                        </p:tgtEl>
                                        <p:attrNameLst>
                                          <p:attrName>style.visibility</p:attrName>
                                        </p:attrNameLst>
                                      </p:cBhvr>
                                      <p:to>
                                        <p:strVal val="visible"/>
                                      </p:to>
                                    </p:set>
                                    <p:anim calcmode="lin" valueType="num">
                                      <p:cBhvr additive="base">
                                        <p:cTn id="27" dur="500"/>
                                        <p:tgtEl>
                                          <p:spTgt spid="213"/>
                                        </p:tgtEl>
                                        <p:attrNameLst>
                                          <p:attrName>ppt_y</p:attrName>
                                        </p:attrNameLst>
                                      </p:cBhvr>
                                      <p:tavLst>
                                        <p:tav tm="0">
                                          <p:val>
                                            <p:strVal val="#ppt_y+1"/>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214"/>
                                        </p:tgtEl>
                                        <p:attrNameLst>
                                          <p:attrName>style.visibility</p:attrName>
                                        </p:attrNameLst>
                                      </p:cBhvr>
                                      <p:to>
                                        <p:strVal val="visible"/>
                                      </p:to>
                                    </p:set>
                                    <p:anim calcmode="lin" valueType="num">
                                      <p:cBhvr additive="base">
                                        <p:cTn id="30" dur="500"/>
                                        <p:tgtEl>
                                          <p:spTgt spid="214"/>
                                        </p:tgtEl>
                                        <p:attrNameLst>
                                          <p:attrName>ppt_y</p:attrName>
                                        </p:attrNameLst>
                                      </p:cBhvr>
                                      <p:tavLst>
                                        <p:tav tm="0">
                                          <p:val>
                                            <p:strVal val="#ppt_y+1"/>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216"/>
                                        </p:tgtEl>
                                        <p:attrNameLst>
                                          <p:attrName>style.visibility</p:attrName>
                                        </p:attrNameLst>
                                      </p:cBhvr>
                                      <p:to>
                                        <p:strVal val="visible"/>
                                      </p:to>
                                    </p:set>
                                    <p:anim calcmode="lin" valueType="num">
                                      <p:cBhvr additive="base">
                                        <p:cTn id="33" dur="500"/>
                                        <p:tgtEl>
                                          <p:spTgt spid="216"/>
                                        </p:tgtEl>
                                        <p:attrNameLst>
                                          <p:attrName>ppt_y</p:attrName>
                                        </p:attrNameLst>
                                      </p:cBhvr>
                                      <p:tavLst>
                                        <p:tav tm="0">
                                          <p:val>
                                            <p:strVal val="#ppt_y+1"/>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217"/>
                                        </p:tgtEl>
                                        <p:attrNameLst>
                                          <p:attrName>style.visibility</p:attrName>
                                        </p:attrNameLst>
                                      </p:cBhvr>
                                      <p:to>
                                        <p:strVal val="visible"/>
                                      </p:to>
                                    </p:set>
                                    <p:anim calcmode="lin" valueType="num">
                                      <p:cBhvr additive="base">
                                        <p:cTn id="36" dur="500"/>
                                        <p:tgtEl>
                                          <p:spTgt spid="217"/>
                                        </p:tgtEl>
                                        <p:attrNameLst>
                                          <p:attrName>ppt_y</p:attrName>
                                        </p:attrNameLst>
                                      </p:cBhvr>
                                      <p:tavLst>
                                        <p:tav tm="0">
                                          <p:val>
                                            <p:strVal val="#ppt_y+1"/>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260"/>
                                        </p:tgtEl>
                                        <p:attrNameLst>
                                          <p:attrName>style.visibility</p:attrName>
                                        </p:attrNameLst>
                                      </p:cBhvr>
                                      <p:to>
                                        <p:strVal val="visible"/>
                                      </p:to>
                                    </p:set>
                                    <p:anim calcmode="lin" valueType="num">
                                      <p:cBhvr additive="base">
                                        <p:cTn id="39" dur="500"/>
                                        <p:tgtEl>
                                          <p:spTgt spid="260"/>
                                        </p:tgtEl>
                                        <p:attrNameLst>
                                          <p:attrName>ppt_y</p:attrName>
                                        </p:attrNameLst>
                                      </p:cBhvr>
                                      <p:tavLst>
                                        <p:tav tm="0">
                                          <p:val>
                                            <p:strVal val="#ppt_y+1"/>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261"/>
                                        </p:tgtEl>
                                        <p:attrNameLst>
                                          <p:attrName>style.visibility</p:attrName>
                                        </p:attrNameLst>
                                      </p:cBhvr>
                                      <p:to>
                                        <p:strVal val="visible"/>
                                      </p:to>
                                    </p:set>
                                    <p:anim calcmode="lin" valueType="num">
                                      <p:cBhvr additive="base">
                                        <p:cTn id="42" dur="500"/>
                                        <p:tgtEl>
                                          <p:spTgt spid="2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0"/>
          <p:cNvSpPr/>
          <p:nvPr/>
        </p:nvSpPr>
        <p:spPr>
          <a:xfrm>
            <a:off x="0" y="-121503"/>
            <a:ext cx="18516600" cy="105918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txBody>
          <a:bodyPr/>
          <a:lstStyle/>
          <a:p>
            <a:r>
              <a:rPr lang="en-IN" dirty="0"/>
              <a:t>DDDD</a:t>
            </a:r>
          </a:p>
        </p:txBody>
      </p:sp>
      <p:sp>
        <p:nvSpPr>
          <p:cNvPr id="268" name="Google Shape;268;p20"/>
          <p:cNvSpPr/>
          <p:nvPr/>
        </p:nvSpPr>
        <p:spPr>
          <a:xfrm>
            <a:off x="5638800" y="22860"/>
            <a:ext cx="7429500"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800" b="1" dirty="0">
                <a:solidFill>
                  <a:schemeClr val="lt1"/>
                </a:solidFill>
                <a:latin typeface="Times New Roman"/>
                <a:ea typeface="Times New Roman"/>
                <a:cs typeface="Times New Roman"/>
                <a:sym typeface="Times New Roman"/>
              </a:rPr>
              <a:t>PROJECT ACCURACY</a:t>
            </a:r>
            <a:endParaRPr sz="4800" b="1" i="0" u="none" strike="noStrike" cap="none" dirty="0">
              <a:solidFill>
                <a:schemeClr val="lt1"/>
              </a:solidFill>
              <a:latin typeface="Times New Roman"/>
              <a:ea typeface="Times New Roman"/>
              <a:cs typeface="Times New Roman"/>
              <a:sym typeface="Times New Roman"/>
            </a:endParaRPr>
          </a:p>
        </p:txBody>
      </p:sp>
      <p:sp>
        <p:nvSpPr>
          <p:cNvPr id="269" name="Google Shape;269;p20"/>
          <p:cNvSpPr/>
          <p:nvPr/>
        </p:nvSpPr>
        <p:spPr>
          <a:xfrm>
            <a:off x="533400" y="952501"/>
            <a:ext cx="17754600" cy="2837832"/>
          </a:xfrm>
          <a:prstGeom prst="rect">
            <a:avLst/>
          </a:prstGeom>
          <a:noFill/>
          <a:ln>
            <a:noFill/>
          </a:ln>
        </p:spPr>
        <p:txBody>
          <a:bodyPr spcFirstLastPara="1" wrap="square" lIns="91425" tIns="45700" rIns="91425" bIns="45700" anchor="t" anchorCtr="0">
            <a:noAutofit/>
          </a:bodyPr>
          <a:lstStyle/>
          <a:p>
            <a:pPr lvl="0" algn="just"/>
            <a:r>
              <a:rPr lang="en-US" sz="3600" dirty="0">
                <a:solidFill>
                  <a:schemeClr val="lt1"/>
                </a:solidFill>
                <a:latin typeface="Times New Roman"/>
                <a:ea typeface="Times New Roman"/>
                <a:cs typeface="Times New Roman"/>
                <a:sym typeface="Times New Roman"/>
              </a:rPr>
              <a:t>🔹 Left Plot: Accuracy Curve</a:t>
            </a:r>
          </a:p>
          <a:p>
            <a:pPr lvl="0" algn="just"/>
            <a:r>
              <a:rPr lang="en-US" sz="3600" dirty="0">
                <a:solidFill>
                  <a:schemeClr val="lt1"/>
                </a:solidFill>
                <a:latin typeface="Times New Roman"/>
                <a:ea typeface="Times New Roman"/>
                <a:cs typeface="Times New Roman"/>
                <a:sym typeface="Times New Roman"/>
              </a:rPr>
              <a:t>Blue line (Train Accuracy) – shows how well the model performs on the training data during each epoch.</a:t>
            </a:r>
          </a:p>
          <a:p>
            <a:pPr lvl="0" algn="just"/>
            <a:r>
              <a:rPr lang="en-US" sz="3600" dirty="0">
                <a:solidFill>
                  <a:schemeClr val="lt1"/>
                </a:solidFill>
                <a:latin typeface="Times New Roman"/>
                <a:ea typeface="Times New Roman"/>
                <a:cs typeface="Times New Roman"/>
                <a:sym typeface="Times New Roman"/>
              </a:rPr>
              <a:t>Orange line (Validation Accuracy) – shows how well the model performs on unseen validation data.</a:t>
            </a:r>
          </a:p>
          <a:p>
            <a:pPr lvl="0" algn="just"/>
            <a:r>
              <a:rPr lang="en-US" sz="3600" dirty="0">
                <a:solidFill>
                  <a:schemeClr val="lt1"/>
                </a:solidFill>
                <a:latin typeface="Times New Roman"/>
                <a:ea typeface="Times New Roman"/>
                <a:cs typeface="Times New Roman"/>
                <a:sym typeface="Times New Roman"/>
              </a:rPr>
              <a:t>🔹 Right Plot: Loss Curve</a:t>
            </a:r>
          </a:p>
          <a:p>
            <a:pPr lvl="0" algn="just"/>
            <a:r>
              <a:rPr lang="en-US" sz="3600" dirty="0">
                <a:solidFill>
                  <a:schemeClr val="lt1"/>
                </a:solidFill>
                <a:latin typeface="Times New Roman"/>
                <a:ea typeface="Times New Roman"/>
                <a:cs typeface="Times New Roman"/>
                <a:sym typeface="Times New Roman"/>
              </a:rPr>
              <a:t>Blue line (Train Loss) – shows how the model’s error decreases on the training data.</a:t>
            </a:r>
          </a:p>
          <a:p>
            <a:pPr lvl="0" algn="just"/>
            <a:r>
              <a:rPr lang="en-US" sz="3600" dirty="0">
                <a:solidFill>
                  <a:schemeClr val="lt1"/>
                </a:solidFill>
                <a:latin typeface="Times New Roman"/>
                <a:ea typeface="Times New Roman"/>
                <a:cs typeface="Times New Roman"/>
                <a:sym typeface="Times New Roman"/>
              </a:rPr>
              <a:t>Orange line (Validation Loss) – shows how the model’s error decreases on the validation data.</a:t>
            </a:r>
          </a:p>
          <a:p>
            <a:pPr lvl="0" algn="just"/>
            <a:endParaRPr lang="en-US" sz="3600" dirty="0">
              <a:solidFill>
                <a:schemeClr val="lt1"/>
              </a:solidFill>
              <a:latin typeface="Times New Roman"/>
              <a:ea typeface="Times New Roman"/>
              <a:cs typeface="Times New Roman"/>
              <a:sym typeface="Times New Roman"/>
            </a:endParaRPr>
          </a:p>
          <a:p>
            <a:pPr lvl="0" algn="just"/>
            <a:endParaRPr sz="3600" dirty="0">
              <a:solidFill>
                <a:schemeClr val="lt1"/>
              </a:solidFill>
              <a:latin typeface="Times New Roman"/>
              <a:ea typeface="Times New Roman"/>
              <a:cs typeface="Times New Roman"/>
              <a:sym typeface="Times New Roman"/>
            </a:endParaRPr>
          </a:p>
        </p:txBody>
      </p:sp>
      <p:sp>
        <p:nvSpPr>
          <p:cNvPr id="270" name="Google Shape;270;p20"/>
          <p:cNvSpPr/>
          <p:nvPr/>
        </p:nvSpPr>
        <p:spPr>
          <a:xfrm>
            <a:off x="0" y="0"/>
            <a:ext cx="18288000" cy="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200"/>
              <a:buFont typeface="Arial"/>
              <a:buNone/>
            </a:pPr>
            <a:r>
              <a:rPr lang="en-US" sz="1200" b="0" i="1" u="none" strike="noStrike" cap="none">
                <a:solidFill>
                  <a:schemeClr val="dk1"/>
                </a:solidFill>
                <a:latin typeface="Arial"/>
                <a:ea typeface="Arial"/>
                <a:cs typeface="Arial"/>
                <a:sym typeface="Arial"/>
              </a:rPr>
              <a:t>P</a:t>
            </a:r>
            <a:r>
              <a:rPr lang="en-US" sz="1200" b="0" i="0" u="none" strike="noStrike" cap="none">
                <a:solidFill>
                  <a:schemeClr val="dk1"/>
                </a:solidFill>
                <a:latin typeface="Arial"/>
                <a:ea typeface="Arial"/>
                <a:cs typeface="Arial"/>
                <a:sym typeface="Arial"/>
              </a:rPr>
              <a:t>(</a:t>
            </a:r>
            <a:r>
              <a:rPr lang="en-US" sz="1200" b="0" i="1" u="none" strike="noStrike" cap="none">
                <a:solidFill>
                  <a:schemeClr val="dk1"/>
                </a:solidFill>
                <a:latin typeface="Arial"/>
                <a:ea typeface="Arial"/>
                <a:cs typeface="Arial"/>
                <a:sym typeface="Arial"/>
              </a:rPr>
              <a:t>A</a:t>
            </a:r>
            <a:r>
              <a:rPr lang="en-US" sz="1200" b="0" i="0" u="none" strike="noStrike" cap="none">
                <a:solidFill>
                  <a:schemeClr val="dk1"/>
                </a:solidFill>
                <a:latin typeface="Arial"/>
                <a:ea typeface="Arial"/>
                <a:cs typeface="Arial"/>
                <a:sym typeface="Arial"/>
              </a:rPr>
              <a:t>∣</a:t>
            </a:r>
            <a:r>
              <a:rPr lang="en-US" sz="1200" b="0" i="1" u="none" strike="noStrike" cap="none">
                <a:solidFill>
                  <a:schemeClr val="dk1"/>
                </a:solidFill>
                <a:latin typeface="Arial"/>
                <a:ea typeface="Arial"/>
                <a:cs typeface="Arial"/>
                <a:sym typeface="Arial"/>
              </a:rPr>
              <a:t>B</a:t>
            </a:r>
            <a:r>
              <a:rPr lang="en-US" sz="1200" b="0" i="0" u="none" strike="noStrike" cap="none">
                <a:solidFill>
                  <a:schemeClr val="dk1"/>
                </a:solidFill>
                <a:latin typeface="Arial"/>
                <a:ea typeface="Arial"/>
                <a:cs typeface="Arial"/>
                <a:sym typeface="Arial"/>
              </a:rPr>
              <a:t>)=</a:t>
            </a:r>
            <a:r>
              <a:rPr lang="en-US" sz="800" b="0" i="1" u="none" strike="noStrike" cap="none">
                <a:solidFill>
                  <a:srgbClr val="273239"/>
                </a:solidFill>
                <a:latin typeface="Arial"/>
                <a:ea typeface="Arial"/>
                <a:cs typeface="Arial"/>
                <a:sym typeface="Arial"/>
              </a:rPr>
              <a:t>P</a:t>
            </a:r>
            <a:r>
              <a:rPr lang="en-US" sz="800" b="0" i="0" u="none" strike="noStrike" cap="none">
                <a:solidFill>
                  <a:srgbClr val="273239"/>
                </a:solidFill>
                <a:latin typeface="Arial"/>
                <a:ea typeface="Arial"/>
                <a:cs typeface="Arial"/>
                <a:sym typeface="Arial"/>
              </a:rPr>
              <a:t>(</a:t>
            </a:r>
            <a:r>
              <a:rPr lang="en-US" sz="800" b="0" i="1" u="none" strike="noStrike" cap="none">
                <a:solidFill>
                  <a:srgbClr val="273239"/>
                </a:solidFill>
                <a:latin typeface="Arial"/>
                <a:ea typeface="Arial"/>
                <a:cs typeface="Arial"/>
                <a:sym typeface="Arial"/>
              </a:rPr>
              <a:t>B</a:t>
            </a:r>
            <a:r>
              <a:rPr lang="en-US" sz="800" b="0" i="0" u="none" strike="noStrike" cap="none">
                <a:solidFill>
                  <a:srgbClr val="273239"/>
                </a:solidFill>
                <a:latin typeface="Arial"/>
                <a:ea typeface="Arial"/>
                <a:cs typeface="Arial"/>
                <a:sym typeface="Arial"/>
              </a:rPr>
              <a:t>)</a:t>
            </a:r>
            <a:r>
              <a:rPr lang="en-US" sz="800" b="0" i="1" u="none" strike="noStrike" cap="none">
                <a:solidFill>
                  <a:srgbClr val="273239"/>
                </a:solidFill>
                <a:latin typeface="Arial"/>
                <a:ea typeface="Arial"/>
                <a:cs typeface="Arial"/>
                <a:sym typeface="Arial"/>
              </a:rPr>
              <a:t>P</a:t>
            </a:r>
            <a:r>
              <a:rPr lang="en-US" sz="800" b="0" i="0" u="none" strike="noStrike" cap="none">
                <a:solidFill>
                  <a:srgbClr val="273239"/>
                </a:solidFill>
                <a:latin typeface="Arial"/>
                <a:ea typeface="Arial"/>
                <a:cs typeface="Arial"/>
                <a:sym typeface="Arial"/>
              </a:rPr>
              <a:t>(</a:t>
            </a:r>
            <a:r>
              <a:rPr lang="en-US" sz="800" b="0" i="1" u="none" strike="noStrike" cap="none">
                <a:solidFill>
                  <a:srgbClr val="273239"/>
                </a:solidFill>
                <a:latin typeface="Arial"/>
                <a:ea typeface="Arial"/>
                <a:cs typeface="Arial"/>
                <a:sym typeface="Arial"/>
              </a:rPr>
              <a:t>B</a:t>
            </a:r>
            <a:r>
              <a:rPr lang="en-US" sz="800" b="0" i="0" u="none" strike="noStrike" cap="none">
                <a:solidFill>
                  <a:srgbClr val="273239"/>
                </a:solidFill>
                <a:latin typeface="Arial"/>
                <a:ea typeface="Arial"/>
                <a:cs typeface="Arial"/>
                <a:sym typeface="Arial"/>
              </a:rPr>
              <a:t>∣</a:t>
            </a:r>
            <a:r>
              <a:rPr lang="en-US" sz="800" b="0" i="1" u="none" strike="noStrike" cap="none">
                <a:solidFill>
                  <a:srgbClr val="273239"/>
                </a:solidFill>
                <a:latin typeface="Arial"/>
                <a:ea typeface="Arial"/>
                <a:cs typeface="Arial"/>
                <a:sym typeface="Arial"/>
              </a:rPr>
              <a:t>A</a:t>
            </a:r>
            <a:r>
              <a:rPr lang="en-US" sz="800" b="0" i="0" u="none" strike="noStrike" cap="none">
                <a:solidFill>
                  <a:srgbClr val="273239"/>
                </a:solidFill>
                <a:latin typeface="Arial"/>
                <a:ea typeface="Arial"/>
                <a:cs typeface="Arial"/>
                <a:sym typeface="Arial"/>
              </a:rPr>
              <a:t>)</a:t>
            </a:r>
            <a:r>
              <a:rPr lang="en-US" sz="800" b="0" i="1" u="none" strike="noStrike" cap="none">
                <a:solidFill>
                  <a:srgbClr val="273239"/>
                </a:solidFill>
                <a:latin typeface="Arial"/>
                <a:ea typeface="Arial"/>
                <a:cs typeface="Arial"/>
                <a:sym typeface="Arial"/>
              </a:rPr>
              <a:t>P</a:t>
            </a:r>
            <a:r>
              <a:rPr lang="en-US" sz="800" b="0" i="0" u="none" strike="noStrike" cap="none">
                <a:solidFill>
                  <a:srgbClr val="273239"/>
                </a:solidFill>
                <a:latin typeface="Arial"/>
                <a:ea typeface="Arial"/>
                <a:cs typeface="Arial"/>
                <a:sym typeface="Arial"/>
              </a:rPr>
              <a:t>(</a:t>
            </a:r>
            <a:r>
              <a:rPr lang="en-US" sz="800" b="0" i="1" u="none" strike="noStrike" cap="none">
                <a:solidFill>
                  <a:srgbClr val="273239"/>
                </a:solidFill>
                <a:latin typeface="Arial"/>
                <a:ea typeface="Arial"/>
                <a:cs typeface="Arial"/>
                <a:sym typeface="Arial"/>
              </a:rPr>
              <a:t>A</a:t>
            </a:r>
            <a:r>
              <a:rPr lang="en-US" sz="800" b="0" i="0" u="none" strike="noStrike" cap="none">
                <a:solidFill>
                  <a:srgbClr val="273239"/>
                </a:solidFill>
                <a:latin typeface="Arial"/>
                <a:ea typeface="Arial"/>
                <a:cs typeface="Arial"/>
                <a:sym typeface="Arial"/>
              </a:rPr>
              <a:t>)</a:t>
            </a:r>
            <a:r>
              <a:rPr lang="en-US" sz="1800" b="0" i="0" u="none" strike="noStrike" cap="none">
                <a:solidFill>
                  <a:srgbClr val="273239"/>
                </a:solidFill>
                <a:latin typeface="Arial"/>
                <a:ea typeface="Arial"/>
                <a:cs typeface="Arial"/>
                <a:sym typeface="Arial"/>
              </a:rPr>
              <a:t>​</a:t>
            </a:r>
            <a:br>
              <a:rPr lang="en-US" sz="1200" b="0" i="0" u="none" strike="noStrike" cap="none">
                <a:solidFill>
                  <a:srgbClr val="273239"/>
                </a:solidFill>
                <a:latin typeface="Arial"/>
                <a:ea typeface="Arial"/>
                <a:cs typeface="Arial"/>
                <a:sym typeface="Arial"/>
              </a:rPr>
            </a:br>
            <a:endParaRPr sz="1800" b="0" i="0" u="none" strike="noStrike" cap="none">
              <a:solidFill>
                <a:schemeClr val="dk1"/>
              </a:solidFill>
              <a:latin typeface="Arial"/>
              <a:ea typeface="Arial"/>
              <a:cs typeface="Arial"/>
              <a:sym typeface="Arial"/>
            </a:endParaRPr>
          </a:p>
        </p:txBody>
      </p:sp>
      <p:sp>
        <p:nvSpPr>
          <p:cNvPr id="271" name="Google Shape;271;p20"/>
          <p:cNvSpPr/>
          <p:nvPr/>
        </p:nvSpPr>
        <p:spPr>
          <a:xfrm>
            <a:off x="1417320" y="6057900"/>
            <a:ext cx="4709160" cy="156966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200" dirty="0">
              <a:solidFill>
                <a:schemeClr val="lt1"/>
              </a:solidFill>
              <a:latin typeface="Times New Roman"/>
              <a:ea typeface="Times New Roman"/>
              <a:cs typeface="Times New Roman"/>
              <a:sym typeface="Times New Roman"/>
            </a:endParaRPr>
          </a:p>
        </p:txBody>
      </p:sp>
      <p:sp>
        <p:nvSpPr>
          <p:cNvPr id="273" name="Google Shape;273;p20"/>
          <p:cNvSpPr/>
          <p:nvPr/>
        </p:nvSpPr>
        <p:spPr>
          <a:xfrm>
            <a:off x="411479" y="5372100"/>
            <a:ext cx="1188721" cy="400110"/>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2000" i="0" u="none" strike="noStrike" cap="none" dirty="0">
              <a:solidFill>
                <a:schemeClr val="lt1"/>
              </a:solidFill>
              <a:latin typeface="Times New Roman"/>
              <a:ea typeface="Times New Roman"/>
              <a:cs typeface="Times New Roman"/>
              <a:sym typeface="Times New Roman"/>
            </a:endParaRPr>
          </a:p>
        </p:txBody>
      </p:sp>
      <p:sp>
        <p:nvSpPr>
          <p:cNvPr id="276" name="Google Shape;276;p20"/>
          <p:cNvSpPr/>
          <p:nvPr/>
        </p:nvSpPr>
        <p:spPr>
          <a:xfrm>
            <a:off x="2819401" y="5400645"/>
            <a:ext cx="952500" cy="400110"/>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2000" i="0" u="none" strike="noStrike" cap="none" dirty="0">
              <a:solidFill>
                <a:schemeClr val="lt1"/>
              </a:solidFill>
              <a:latin typeface="Times New Roman"/>
              <a:ea typeface="Times New Roman"/>
              <a:cs typeface="Times New Roman"/>
              <a:sym typeface="Times New Roman"/>
            </a:endParaRPr>
          </a:p>
        </p:txBody>
      </p:sp>
      <p:sp>
        <p:nvSpPr>
          <p:cNvPr id="280" name="Google Shape;280;p20"/>
          <p:cNvSpPr/>
          <p:nvPr/>
        </p:nvSpPr>
        <p:spPr>
          <a:xfrm>
            <a:off x="4724400" y="5448300"/>
            <a:ext cx="1402080" cy="400110"/>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2000" i="0" u="none" strike="noStrike" cap="none" dirty="0">
              <a:solidFill>
                <a:schemeClr val="lt1"/>
              </a:solidFill>
              <a:latin typeface="Times New Roman"/>
              <a:ea typeface="Times New Roman"/>
              <a:cs typeface="Times New Roman"/>
              <a:sym typeface="Times New Roman"/>
            </a:endParaRPr>
          </a:p>
        </p:txBody>
      </p:sp>
      <p:sp>
        <p:nvSpPr>
          <p:cNvPr id="282" name="Google Shape;282;p20"/>
          <p:cNvSpPr/>
          <p:nvPr/>
        </p:nvSpPr>
        <p:spPr>
          <a:xfrm>
            <a:off x="5151120" y="6724590"/>
            <a:ext cx="1402080" cy="400110"/>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2000" i="0" u="none" strike="noStrike" cap="none" dirty="0">
              <a:solidFill>
                <a:schemeClr val="lt1"/>
              </a:solidFill>
              <a:latin typeface="Times New Roman"/>
              <a:ea typeface="Times New Roman"/>
              <a:cs typeface="Times New Roman"/>
              <a:sym typeface="Times New Roman"/>
            </a:endParaRPr>
          </a:p>
        </p:txBody>
      </p:sp>
      <p:sp>
        <p:nvSpPr>
          <p:cNvPr id="285" name="Google Shape;285;p20"/>
          <p:cNvSpPr/>
          <p:nvPr/>
        </p:nvSpPr>
        <p:spPr>
          <a:xfrm>
            <a:off x="11353800" y="9639300"/>
            <a:ext cx="7350472" cy="83099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dirty="0">
              <a:solidFill>
                <a:schemeClr val="lt1"/>
              </a:solidFill>
              <a:latin typeface="Times New Roman"/>
              <a:ea typeface="Times New Roman"/>
              <a:cs typeface="Times New Roman"/>
              <a:sym typeface="Times New Roman"/>
            </a:endParaRPr>
          </a:p>
        </p:txBody>
      </p:sp>
      <p:sp>
        <p:nvSpPr>
          <p:cNvPr id="2" name="AutoShape 2">
            <a:extLst>
              <a:ext uri="{FF2B5EF4-FFF2-40B4-BE49-F238E27FC236}">
                <a16:creationId xmlns:a16="http://schemas.microsoft.com/office/drawing/2014/main" id="{DF1B1598-9FAB-CC1E-0F51-9078982C7575}"/>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 name="Picture 3">
            <a:extLst>
              <a:ext uri="{FF2B5EF4-FFF2-40B4-BE49-F238E27FC236}">
                <a16:creationId xmlns:a16="http://schemas.microsoft.com/office/drawing/2014/main" id="{2338F6DE-C9E8-33A9-B720-8D12D91E8E36}"/>
              </a:ext>
            </a:extLst>
          </p:cNvPr>
          <p:cNvPicPr>
            <a:picLocks noChangeAspect="1"/>
          </p:cNvPicPr>
          <p:nvPr/>
        </p:nvPicPr>
        <p:blipFill>
          <a:blip r:embed="rId4"/>
          <a:srcRect r="16479"/>
          <a:stretch>
            <a:fillRect/>
          </a:stretch>
        </p:blipFill>
        <p:spPr>
          <a:xfrm>
            <a:off x="0" y="6872748"/>
            <a:ext cx="6553200" cy="3414251"/>
          </a:xfrm>
          <a:prstGeom prst="rect">
            <a:avLst/>
          </a:prstGeom>
        </p:spPr>
      </p:pic>
      <p:pic>
        <p:nvPicPr>
          <p:cNvPr id="6" name="Picture 5">
            <a:extLst>
              <a:ext uri="{FF2B5EF4-FFF2-40B4-BE49-F238E27FC236}">
                <a16:creationId xmlns:a16="http://schemas.microsoft.com/office/drawing/2014/main" id="{307EF003-7113-97D3-4800-44EB2966C712}"/>
              </a:ext>
            </a:extLst>
          </p:cNvPr>
          <p:cNvPicPr>
            <a:picLocks noChangeAspect="1"/>
          </p:cNvPicPr>
          <p:nvPr/>
        </p:nvPicPr>
        <p:blipFill>
          <a:blip r:embed="rId5"/>
          <a:stretch>
            <a:fillRect/>
          </a:stretch>
        </p:blipFill>
        <p:spPr>
          <a:xfrm>
            <a:off x="8569642" y="6724590"/>
            <a:ext cx="9946958" cy="38672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68"/>
                                        </p:tgtEl>
                                        <p:attrNameLst>
                                          <p:attrName>style.visibility</p:attrName>
                                        </p:attrNameLst>
                                      </p:cBhvr>
                                      <p:to>
                                        <p:strVal val="visible"/>
                                      </p:to>
                                    </p:set>
                                    <p:anim calcmode="lin" valueType="num">
                                      <p:cBhvr additive="base">
                                        <p:cTn id="7" dur="500"/>
                                        <p:tgtEl>
                                          <p:spTgt spid="26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69"/>
                                        </p:tgtEl>
                                        <p:attrNameLst>
                                          <p:attrName>style.visibility</p:attrName>
                                        </p:attrNameLst>
                                      </p:cBhvr>
                                      <p:to>
                                        <p:strVal val="visible"/>
                                      </p:to>
                                    </p:set>
                                    <p:anim calcmode="lin" valueType="num">
                                      <p:cBhvr additive="base">
                                        <p:cTn id="12" dur="500"/>
                                        <p:tgtEl>
                                          <p:spTgt spid="269"/>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71"/>
                                        </p:tgtEl>
                                        <p:attrNameLst>
                                          <p:attrName>style.visibility</p:attrName>
                                        </p:attrNameLst>
                                      </p:cBhvr>
                                      <p:to>
                                        <p:strVal val="visible"/>
                                      </p:to>
                                    </p:set>
                                    <p:anim calcmode="lin" valueType="num">
                                      <p:cBhvr additive="base">
                                        <p:cTn id="17" dur="500"/>
                                        <p:tgtEl>
                                          <p:spTgt spid="271"/>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273"/>
                                        </p:tgtEl>
                                        <p:attrNameLst>
                                          <p:attrName>style.visibility</p:attrName>
                                        </p:attrNameLst>
                                      </p:cBhvr>
                                      <p:to>
                                        <p:strVal val="visible"/>
                                      </p:to>
                                    </p:set>
                                    <p:anim calcmode="lin" valueType="num">
                                      <p:cBhvr additive="base">
                                        <p:cTn id="22" dur="500"/>
                                        <p:tgtEl>
                                          <p:spTgt spid="273"/>
                                        </p:tgtEl>
                                        <p:attrNameLst>
                                          <p:attrName>ppt_y</p:attrName>
                                        </p:attrNameLst>
                                      </p:cBhvr>
                                      <p:tavLst>
                                        <p:tav tm="0">
                                          <p:val>
                                            <p:strVal val="#ppt_y+1"/>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280"/>
                                        </p:tgtEl>
                                        <p:attrNameLst>
                                          <p:attrName>style.visibility</p:attrName>
                                        </p:attrNameLst>
                                      </p:cBhvr>
                                      <p:to>
                                        <p:strVal val="visible"/>
                                      </p:to>
                                    </p:set>
                                    <p:anim calcmode="lin" valueType="num">
                                      <p:cBhvr additive="base">
                                        <p:cTn id="25" dur="500"/>
                                        <p:tgtEl>
                                          <p:spTgt spid="280"/>
                                        </p:tgtEl>
                                        <p:attrNameLst>
                                          <p:attrName>ppt_y</p:attrName>
                                        </p:attrNameLst>
                                      </p:cBhvr>
                                      <p:tavLst>
                                        <p:tav tm="0">
                                          <p:val>
                                            <p:strVal val="#ppt_y+1"/>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282"/>
                                        </p:tgtEl>
                                        <p:attrNameLst>
                                          <p:attrName>style.visibility</p:attrName>
                                        </p:attrNameLst>
                                      </p:cBhvr>
                                      <p:to>
                                        <p:strVal val="visible"/>
                                      </p:to>
                                    </p:set>
                                    <p:anim calcmode="lin" valueType="num">
                                      <p:cBhvr additive="base">
                                        <p:cTn id="28" dur="500"/>
                                        <p:tgtEl>
                                          <p:spTgt spid="282"/>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276"/>
                                        </p:tgtEl>
                                        <p:attrNameLst>
                                          <p:attrName>style.visibility</p:attrName>
                                        </p:attrNameLst>
                                      </p:cBhvr>
                                      <p:to>
                                        <p:strVal val="visible"/>
                                      </p:to>
                                    </p:set>
                                    <p:anim calcmode="lin" valueType="num">
                                      <p:cBhvr additive="base">
                                        <p:cTn id="33" dur="500"/>
                                        <p:tgtEl>
                                          <p:spTgt spid="2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21"/>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291" name="Google Shape;291;p21"/>
          <p:cNvSpPr/>
          <p:nvPr/>
        </p:nvSpPr>
        <p:spPr>
          <a:xfrm>
            <a:off x="2123769" y="214142"/>
            <a:ext cx="12860592"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i="0" u="none" strike="noStrike" cap="none" dirty="0">
                <a:solidFill>
                  <a:schemeClr val="lt1"/>
                </a:solidFill>
                <a:latin typeface="Times New Roman"/>
                <a:ea typeface="Times New Roman"/>
                <a:cs typeface="Times New Roman"/>
                <a:sym typeface="Times New Roman"/>
              </a:rPr>
              <a:t>CONFUSION </a:t>
            </a:r>
            <a:r>
              <a:rPr lang="en-US" sz="4000" b="1" dirty="0">
                <a:solidFill>
                  <a:schemeClr val="lt1"/>
                </a:solidFill>
                <a:latin typeface="Times New Roman"/>
                <a:ea typeface="Times New Roman"/>
                <a:cs typeface="Times New Roman"/>
                <a:sym typeface="Times New Roman"/>
              </a:rPr>
              <a:t> </a:t>
            </a:r>
            <a:r>
              <a:rPr lang="en-US" sz="4000" b="1" i="0" u="none" strike="noStrike" cap="none" dirty="0">
                <a:solidFill>
                  <a:schemeClr val="lt1"/>
                </a:solidFill>
                <a:latin typeface="Times New Roman"/>
                <a:ea typeface="Times New Roman"/>
                <a:cs typeface="Times New Roman"/>
                <a:sym typeface="Times New Roman"/>
              </a:rPr>
              <a:t>MATRIX  FOR  MODEL  VALIDATION</a:t>
            </a:r>
            <a:endParaRPr sz="4000" b="1" i="0" u="none" strike="noStrike" cap="none" dirty="0">
              <a:solidFill>
                <a:schemeClr val="lt1"/>
              </a:solidFill>
              <a:latin typeface="Times New Roman"/>
              <a:ea typeface="Times New Roman"/>
              <a:cs typeface="Times New Roman"/>
              <a:sym typeface="Times New Roman"/>
            </a:endParaRPr>
          </a:p>
        </p:txBody>
      </p:sp>
      <p:sp>
        <p:nvSpPr>
          <p:cNvPr id="292" name="Google Shape;292;p21"/>
          <p:cNvSpPr/>
          <p:nvPr/>
        </p:nvSpPr>
        <p:spPr>
          <a:xfrm>
            <a:off x="0" y="922027"/>
            <a:ext cx="18288000" cy="9844295"/>
          </a:xfrm>
          <a:prstGeom prst="rect">
            <a:avLst/>
          </a:prstGeom>
          <a:noFill/>
          <a:ln>
            <a:noFill/>
          </a:ln>
        </p:spPr>
        <p:txBody>
          <a:bodyPr spcFirstLastPara="1" wrap="square" lIns="91425" tIns="45700" rIns="91425" bIns="45700" anchor="ctr" anchorCtr="0">
            <a:noAutofit/>
          </a:bodyPr>
          <a:lstStyle/>
          <a:p>
            <a:pPr marL="571500" lvl="0" indent="-571500" algn="just">
              <a:buClr>
                <a:schemeClr val="lt1"/>
              </a:buClr>
              <a:buSzPts val="3600"/>
              <a:buFont typeface="Noto Sans Symbols"/>
              <a:buChar char="❑"/>
            </a:pPr>
            <a:r>
              <a:rPr lang="en-US" sz="2400" dirty="0">
                <a:solidFill>
                  <a:schemeClr val="lt1"/>
                </a:solidFill>
                <a:latin typeface="Times New Roman"/>
                <a:ea typeface="Times New Roman"/>
                <a:cs typeface="Times New Roman"/>
                <a:sym typeface="Times New Roman"/>
              </a:rPr>
              <a:t>📊 Graph Interpretation</a:t>
            </a:r>
          </a:p>
          <a:p>
            <a:pPr marL="571500" lvl="0" indent="-571500" algn="just">
              <a:buClr>
                <a:schemeClr val="lt1"/>
              </a:buClr>
              <a:buSzPts val="3600"/>
              <a:buFont typeface="Noto Sans Symbols"/>
              <a:buChar char="❑"/>
            </a:pPr>
            <a:endParaRPr lang="en-US" sz="24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dirty="0">
                <a:solidFill>
                  <a:schemeClr val="lt1"/>
                </a:solidFill>
                <a:latin typeface="Times New Roman"/>
                <a:ea typeface="Times New Roman"/>
                <a:cs typeface="Times New Roman"/>
                <a:sym typeface="Times New Roman"/>
              </a:rPr>
              <a:t>The confusion matrix compares true class labels (rows) with predicted labels (columns).</a:t>
            </a:r>
          </a:p>
          <a:p>
            <a:pPr marL="571500" lvl="0" indent="-571500" algn="just">
              <a:buClr>
                <a:schemeClr val="lt1"/>
              </a:buClr>
              <a:buSzPts val="3600"/>
              <a:buFont typeface="Noto Sans Symbols"/>
              <a:buChar char="❑"/>
            </a:pPr>
            <a:endParaRPr lang="en-US" sz="24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dirty="0">
                <a:solidFill>
                  <a:schemeClr val="lt1"/>
                </a:solidFill>
                <a:latin typeface="Times New Roman"/>
                <a:ea typeface="Times New Roman"/>
                <a:cs typeface="Times New Roman"/>
                <a:sym typeface="Times New Roman"/>
              </a:rPr>
              <a:t>Each cell shows how many samples were classified into each category.</a:t>
            </a:r>
          </a:p>
          <a:p>
            <a:pPr marL="571500" lvl="0" indent="-571500" algn="just">
              <a:buClr>
                <a:schemeClr val="lt1"/>
              </a:buClr>
              <a:buSzPts val="3600"/>
              <a:buFont typeface="Noto Sans Symbols"/>
              <a:buChar char="❑"/>
            </a:pPr>
            <a:endParaRPr lang="en-US" sz="24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dirty="0">
                <a:solidFill>
                  <a:schemeClr val="lt1"/>
                </a:solidFill>
                <a:latin typeface="Times New Roman"/>
                <a:ea typeface="Times New Roman"/>
                <a:cs typeface="Times New Roman"/>
                <a:sym typeface="Times New Roman"/>
              </a:rPr>
              <a:t>Diagonal values represent correct predictions.</a:t>
            </a:r>
          </a:p>
          <a:p>
            <a:pPr marL="571500" lvl="0" indent="-571500" algn="just">
              <a:buClr>
                <a:schemeClr val="lt1"/>
              </a:buClr>
              <a:buSzPts val="3600"/>
              <a:buFont typeface="Noto Sans Symbols"/>
              <a:buChar char="❑"/>
            </a:pPr>
            <a:endParaRPr lang="en-US" sz="24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dirty="0">
                <a:solidFill>
                  <a:schemeClr val="lt1"/>
                </a:solidFill>
                <a:latin typeface="Times New Roman"/>
                <a:ea typeface="Times New Roman"/>
                <a:cs typeface="Times New Roman"/>
                <a:sym typeface="Times New Roman"/>
              </a:rPr>
              <a:t>Off-diagonal values show misclassifications between classes.</a:t>
            </a:r>
          </a:p>
          <a:p>
            <a:pPr marL="571500" lvl="0" indent="-571500" algn="just">
              <a:buClr>
                <a:schemeClr val="lt1"/>
              </a:buClr>
              <a:buSzPts val="3600"/>
              <a:buFont typeface="Noto Sans Symbols"/>
              <a:buChar char="❑"/>
            </a:pPr>
            <a:endParaRPr lang="en-US" sz="2400" dirty="0">
              <a:solidFill>
                <a:schemeClr val="lt1"/>
              </a:solidFill>
              <a:latin typeface="Times New Roman"/>
              <a:ea typeface="Times New Roman"/>
              <a:cs typeface="Times New Roman"/>
              <a:sym typeface="Times New Roman"/>
            </a:endParaRPr>
          </a:p>
          <a:p>
            <a:pPr marL="571500" lvl="0" indent="-571500" algn="just">
              <a:buClr>
                <a:schemeClr val="lt1"/>
              </a:buClr>
              <a:buSzPts val="3600"/>
              <a:buFont typeface="Noto Sans Symbols"/>
              <a:buChar char="❑"/>
            </a:pPr>
            <a:r>
              <a:rPr lang="en-US" sz="2400" dirty="0">
                <a:solidFill>
                  <a:schemeClr val="lt1"/>
                </a:solidFill>
                <a:latin typeface="Times New Roman"/>
                <a:ea typeface="Times New Roman"/>
                <a:cs typeface="Times New Roman"/>
                <a:sym typeface="Times New Roman"/>
              </a:rPr>
              <a:t>🔍 Observations</a:t>
            </a:r>
          </a:p>
          <a:p>
            <a:pPr marL="571500" lvl="0" indent="-571500" algn="just">
              <a:buClr>
                <a:schemeClr val="lt1"/>
              </a:buClr>
              <a:buSzPts val="3600"/>
              <a:buFont typeface="Noto Sans Symbols"/>
              <a:buChar char="❑"/>
            </a:pPr>
            <a:endParaRPr lang="en-US" sz="24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dirty="0">
                <a:solidFill>
                  <a:schemeClr val="lt1"/>
                </a:solidFill>
                <a:latin typeface="Times New Roman"/>
                <a:ea typeface="Times New Roman"/>
                <a:cs typeface="Times New Roman"/>
                <a:sym typeface="Times New Roman"/>
              </a:rPr>
              <a:t>The matrix includes three classes:</a:t>
            </a:r>
          </a:p>
          <a:p>
            <a:pPr lvl="0" algn="just">
              <a:buClr>
                <a:schemeClr val="lt1"/>
              </a:buClr>
              <a:buSzPts val="3600"/>
            </a:pPr>
            <a:endParaRPr lang="en-US" sz="24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dirty="0">
                <a:solidFill>
                  <a:schemeClr val="lt1"/>
                </a:solidFill>
                <a:latin typeface="Times New Roman"/>
                <a:ea typeface="Times New Roman"/>
                <a:cs typeface="Times New Roman"/>
                <a:sym typeface="Times New Roman"/>
              </a:rPr>
              <a:t>Adenocarcinoma, Benign, Squamous.</a:t>
            </a:r>
          </a:p>
          <a:p>
            <a:pPr marL="571500" lvl="0" indent="-571500" algn="just">
              <a:buClr>
                <a:schemeClr val="lt1"/>
              </a:buClr>
              <a:buSzPts val="3600"/>
              <a:buFont typeface="Noto Sans Symbols"/>
              <a:buChar char="❑"/>
            </a:pPr>
            <a:endParaRPr lang="en-US" sz="24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dirty="0">
                <a:solidFill>
                  <a:schemeClr val="lt1"/>
                </a:solidFill>
                <a:latin typeface="Times New Roman"/>
                <a:ea typeface="Times New Roman"/>
                <a:cs typeface="Times New Roman"/>
                <a:sym typeface="Times New Roman"/>
              </a:rPr>
              <a:t>Each class has similar prediction counts, indicating balanced performance across categories.</a:t>
            </a:r>
          </a:p>
          <a:p>
            <a:pPr marL="571500" lvl="0" indent="-571500" algn="just">
              <a:buClr>
                <a:schemeClr val="lt1"/>
              </a:buClr>
              <a:buSzPts val="3600"/>
              <a:buFont typeface="Noto Sans Symbols"/>
              <a:buChar char="❑"/>
            </a:pPr>
            <a:endParaRPr lang="en-US" sz="24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dirty="0">
                <a:solidFill>
                  <a:schemeClr val="lt1"/>
                </a:solidFill>
                <a:latin typeface="Times New Roman"/>
                <a:ea typeface="Times New Roman"/>
                <a:cs typeface="Times New Roman"/>
                <a:sym typeface="Times New Roman"/>
              </a:rPr>
              <a:t>Some overlap exists (e.g., adenocarcinoma and squamous), meaning the model occasionally confuses similar classes — a common issue in medical image classification.</a:t>
            </a:r>
          </a:p>
          <a:p>
            <a:pPr marL="571500" lvl="0" indent="-571500" algn="just">
              <a:buClr>
                <a:schemeClr val="lt1"/>
              </a:buClr>
              <a:buSzPts val="3600"/>
              <a:buFont typeface="Noto Sans Symbols"/>
              <a:buChar char="❑"/>
            </a:pPr>
            <a:endParaRPr lang="en-US" sz="2400" dirty="0">
              <a:solidFill>
                <a:schemeClr val="lt1"/>
              </a:solidFill>
              <a:latin typeface="Times New Roman"/>
              <a:ea typeface="Times New Roman"/>
              <a:cs typeface="Times New Roman"/>
              <a:sym typeface="Times New Roman"/>
            </a:endParaRPr>
          </a:p>
          <a:p>
            <a:pPr lvl="0" algn="just">
              <a:buClr>
                <a:schemeClr val="lt1"/>
              </a:buClr>
              <a:buSzPts val="3600"/>
            </a:pPr>
            <a:r>
              <a:rPr lang="en-US" sz="2400" dirty="0">
                <a:solidFill>
                  <a:schemeClr val="lt1"/>
                </a:solidFill>
                <a:latin typeface="Times New Roman"/>
                <a:ea typeface="Times New Roman"/>
                <a:cs typeface="Times New Roman"/>
                <a:sym typeface="Times New Roman"/>
              </a:rPr>
              <a:t>The overall structure shows strong diagonal dominance, suggesting the model performs accurately and consistently.</a:t>
            </a:r>
            <a:endParaRPr sz="2400" b="0" i="0" u="none" strike="noStrike" cap="none" dirty="0">
              <a:solidFill>
                <a:schemeClr val="lt1"/>
              </a:solidFill>
              <a:latin typeface="Times New Roman"/>
              <a:ea typeface="Times New Roman"/>
              <a:cs typeface="Times New Roman"/>
              <a:sym typeface="Times New Roman"/>
            </a:endParaRPr>
          </a:p>
        </p:txBody>
      </p:sp>
      <p:sp>
        <p:nvSpPr>
          <p:cNvPr id="306" name="Google Shape;306;p21"/>
          <p:cNvSpPr/>
          <p:nvPr/>
        </p:nvSpPr>
        <p:spPr>
          <a:xfrm>
            <a:off x="3040381" y="8724900"/>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 </a:t>
            </a:r>
            <a:endParaRPr sz="4000" b="1" i="0" u="none" strike="noStrike" cap="none" dirty="0">
              <a:solidFill>
                <a:schemeClr val="lt1"/>
              </a:solidFill>
              <a:latin typeface="Times New Roman"/>
              <a:ea typeface="Times New Roman"/>
              <a:cs typeface="Times New Roman"/>
              <a:sym typeface="Times New Roman"/>
            </a:endParaRPr>
          </a:p>
        </p:txBody>
      </p:sp>
      <p:sp>
        <p:nvSpPr>
          <p:cNvPr id="307" name="Google Shape;307;p21"/>
          <p:cNvSpPr/>
          <p:nvPr/>
        </p:nvSpPr>
        <p:spPr>
          <a:xfrm>
            <a:off x="2909513" y="4312928"/>
            <a:ext cx="2366009" cy="400110"/>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2000" dirty="0">
                <a:solidFill>
                  <a:schemeClr val="lt1"/>
                </a:solidFill>
                <a:latin typeface="Times New Roman"/>
                <a:ea typeface="Times New Roman"/>
                <a:cs typeface="Times New Roman"/>
                <a:sym typeface="Times New Roman"/>
              </a:rPr>
              <a:t> </a:t>
            </a:r>
            <a:endParaRPr sz="2000" i="0" u="none" strike="noStrike" cap="none" dirty="0">
              <a:solidFill>
                <a:schemeClr val="lt1"/>
              </a:solidFill>
              <a:latin typeface="Times New Roman"/>
              <a:ea typeface="Times New Roman"/>
              <a:cs typeface="Times New Roman"/>
              <a:sym typeface="Times New Roman"/>
            </a:endParaRPr>
          </a:p>
        </p:txBody>
      </p:sp>
      <p:sp>
        <p:nvSpPr>
          <p:cNvPr id="308" name="Google Shape;308;p21"/>
          <p:cNvSpPr/>
          <p:nvPr/>
        </p:nvSpPr>
        <p:spPr>
          <a:xfrm rot="-265839">
            <a:off x="2908198" y="6422729"/>
            <a:ext cx="1912139" cy="400110"/>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2000" i="0" u="none" strike="noStrike" cap="none" dirty="0">
              <a:solidFill>
                <a:schemeClr val="lt1"/>
              </a:solidFill>
              <a:latin typeface="Times New Roman"/>
              <a:ea typeface="Times New Roman"/>
              <a:cs typeface="Times New Roman"/>
              <a:sym typeface="Times New Roman"/>
            </a:endParaRPr>
          </a:p>
        </p:txBody>
      </p:sp>
      <p:sp>
        <p:nvSpPr>
          <p:cNvPr id="312" name="Google Shape;312;p21"/>
          <p:cNvSpPr/>
          <p:nvPr/>
        </p:nvSpPr>
        <p:spPr>
          <a:xfrm>
            <a:off x="228600" y="4114800"/>
            <a:ext cx="617219" cy="707886"/>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4000" b="1" dirty="0">
                <a:solidFill>
                  <a:schemeClr val="lt1"/>
                </a:solidFill>
                <a:latin typeface="Times New Roman"/>
                <a:ea typeface="Times New Roman"/>
                <a:cs typeface="Times New Roman"/>
                <a:sym typeface="Times New Roman"/>
              </a:rPr>
              <a:t> </a:t>
            </a:r>
            <a:endParaRPr sz="4000" b="1" i="0" u="none" strike="noStrike" cap="none" dirty="0">
              <a:solidFill>
                <a:schemeClr val="lt1"/>
              </a:solidFill>
              <a:latin typeface="Times New Roman"/>
              <a:ea typeface="Times New Roman"/>
              <a:cs typeface="Times New Roman"/>
              <a:sym typeface="Times New Roman"/>
            </a:endParaRPr>
          </a:p>
        </p:txBody>
      </p:sp>
      <p:sp>
        <p:nvSpPr>
          <p:cNvPr id="314" name="Google Shape;314;p21"/>
          <p:cNvSpPr/>
          <p:nvPr/>
        </p:nvSpPr>
        <p:spPr>
          <a:xfrm>
            <a:off x="6781800" y="9201953"/>
            <a:ext cx="4020237" cy="461665"/>
          </a:xfrm>
          <a:prstGeom prst="rect">
            <a:avLst/>
          </a:prstGeom>
          <a:noFill/>
          <a:ln>
            <a:noFill/>
          </a:ln>
        </p:spPr>
        <p:txBody>
          <a:bodyPr spcFirstLastPara="1" wrap="square" lIns="91425" tIns="45700" rIns="91425" bIns="45700" anchor="ctr" anchorCtr="0">
            <a:noAutofit/>
          </a:bodyPr>
          <a:lstStyle/>
          <a:p>
            <a:pPr marL="0" marR="0" lvl="0" indent="0" algn="just" rtl="0">
              <a:spcBef>
                <a:spcPts val="0"/>
              </a:spcBef>
              <a:spcAft>
                <a:spcPts val="0"/>
              </a:spcAft>
              <a:buNone/>
            </a:pPr>
            <a:endParaRPr sz="1200" i="0" u="none" strike="noStrike" cap="none" dirty="0">
              <a:solidFill>
                <a:schemeClr val="lt1"/>
              </a:solidFill>
              <a:latin typeface="Times New Roman"/>
              <a:ea typeface="Times New Roman"/>
              <a:cs typeface="Times New Roman"/>
              <a:sym typeface="Times New Roman"/>
            </a:endParaRPr>
          </a:p>
        </p:txBody>
      </p:sp>
      <p:sp>
        <p:nvSpPr>
          <p:cNvPr id="316" name="Google Shape;316;p21"/>
          <p:cNvSpPr/>
          <p:nvPr/>
        </p:nvSpPr>
        <p:spPr>
          <a:xfrm>
            <a:off x="9639300" y="9663618"/>
            <a:ext cx="8396401" cy="461665"/>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400" dirty="0">
              <a:solidFill>
                <a:schemeClr val="lt1"/>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3ECC0B6C-7632-1113-92F4-97F3A3F74666}"/>
              </a:ext>
            </a:extLst>
          </p:cNvPr>
          <p:cNvPicPr>
            <a:picLocks noChangeAspect="1"/>
          </p:cNvPicPr>
          <p:nvPr/>
        </p:nvPicPr>
        <p:blipFill>
          <a:blip r:embed="rId4"/>
          <a:stretch>
            <a:fillRect/>
          </a:stretch>
        </p:blipFill>
        <p:spPr>
          <a:xfrm>
            <a:off x="11397584" y="1620018"/>
            <a:ext cx="6890416" cy="58959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92"/>
                                        </p:tgtEl>
                                        <p:attrNameLst>
                                          <p:attrName>style.visibility</p:attrName>
                                        </p:attrNameLst>
                                      </p:cBhvr>
                                      <p:to>
                                        <p:strVal val="visible"/>
                                      </p:to>
                                    </p:set>
                                    <p:anim calcmode="lin" valueType="num">
                                      <p:cBhvr additive="base">
                                        <p:cTn id="7" dur="500"/>
                                        <p:tgtEl>
                                          <p:spTgt spid="292"/>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306"/>
                                        </p:tgtEl>
                                        <p:attrNameLst>
                                          <p:attrName>style.visibility</p:attrName>
                                        </p:attrNameLst>
                                      </p:cBhvr>
                                      <p:to>
                                        <p:strVal val="visible"/>
                                      </p:to>
                                    </p:set>
                                    <p:anim calcmode="lin" valueType="num">
                                      <p:cBhvr additive="base">
                                        <p:cTn id="10" dur="500"/>
                                        <p:tgtEl>
                                          <p:spTgt spid="306"/>
                                        </p:tgtEl>
                                        <p:attrNameLst>
                                          <p:attrName>ppt_y</p:attrName>
                                        </p:attrNameLst>
                                      </p:cBhvr>
                                      <p:tavLst>
                                        <p:tav tm="0">
                                          <p:val>
                                            <p:strVal val="#ppt_y+1"/>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07"/>
                                        </p:tgtEl>
                                        <p:attrNameLst>
                                          <p:attrName>style.visibility</p:attrName>
                                        </p:attrNameLst>
                                      </p:cBhvr>
                                      <p:to>
                                        <p:strVal val="visible"/>
                                      </p:to>
                                    </p:set>
                                    <p:anim calcmode="lin" valueType="num">
                                      <p:cBhvr additive="base">
                                        <p:cTn id="15" dur="500"/>
                                        <p:tgtEl>
                                          <p:spTgt spid="307"/>
                                        </p:tgtEl>
                                        <p:attrNameLst>
                                          <p:attrName>ppt_y</p:attrName>
                                        </p:attrNameLst>
                                      </p:cBhvr>
                                      <p:tavLst>
                                        <p:tav tm="0">
                                          <p:val>
                                            <p:strVal val="#ppt_y+1"/>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312"/>
                                        </p:tgtEl>
                                        <p:attrNameLst>
                                          <p:attrName>style.visibility</p:attrName>
                                        </p:attrNameLst>
                                      </p:cBhvr>
                                      <p:to>
                                        <p:strVal val="visible"/>
                                      </p:to>
                                    </p:set>
                                    <p:anim calcmode="lin" valueType="num">
                                      <p:cBhvr additive="base">
                                        <p:cTn id="18" dur="500"/>
                                        <p:tgtEl>
                                          <p:spTgt spid="312"/>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08"/>
                                        </p:tgtEl>
                                        <p:attrNameLst>
                                          <p:attrName>style.visibility</p:attrName>
                                        </p:attrNameLst>
                                      </p:cBhvr>
                                      <p:to>
                                        <p:strVal val="visible"/>
                                      </p:to>
                                    </p:set>
                                    <p:anim calcmode="lin" valueType="num">
                                      <p:cBhvr additive="base">
                                        <p:cTn id="23" dur="500"/>
                                        <p:tgtEl>
                                          <p:spTgt spid="30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314"/>
                                        </p:tgtEl>
                                        <p:attrNameLst>
                                          <p:attrName>style.visibility</p:attrName>
                                        </p:attrNameLst>
                                      </p:cBhvr>
                                      <p:to>
                                        <p:strVal val="visible"/>
                                      </p:to>
                                    </p:set>
                                    <p:anim calcmode="lin" valueType="num">
                                      <p:cBhvr additive="base">
                                        <p:cTn id="28" dur="500"/>
                                        <p:tgtEl>
                                          <p:spTgt spid="3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TotalTime>
  <Words>878</Words>
  <Application>Microsoft Office PowerPoint</Application>
  <PresentationFormat>Custom</PresentationFormat>
  <Paragraphs>118</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Impact</vt:lpstr>
      <vt:lpstr>Noto Sans Symbols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Hemanta Das</cp:lastModifiedBy>
  <cp:revision>2</cp:revision>
  <dcterms:modified xsi:type="dcterms:W3CDTF">2025-11-13T08:42:15Z</dcterms:modified>
</cp:coreProperties>
</file>